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9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11" r:id="rId15"/>
    <p:sldId id="313" r:id="rId16"/>
    <p:sldId id="335" r:id="rId17"/>
    <p:sldId id="336" r:id="rId18"/>
    <p:sldId id="337" r:id="rId19"/>
    <p:sldId id="338" r:id="rId20"/>
    <p:sldId id="339" r:id="rId21"/>
    <p:sldId id="340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1CD"/>
    <a:srgbClr val="316E9C"/>
    <a:srgbClr val="FF4A87"/>
    <a:srgbClr val="4B649F"/>
    <a:srgbClr val="5E80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75" autoAdjust="0"/>
    <p:restoredTop sz="87765" autoAdjust="0"/>
  </p:normalViewPr>
  <p:slideViewPr>
    <p:cSldViewPr snapToGrid="0">
      <p:cViewPr varScale="1">
        <p:scale>
          <a:sx n="58" d="100"/>
          <a:sy n="58" d="100"/>
        </p:scale>
        <p:origin x="-315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CC0C8-EE91-4412-BE10-F045DD4EACC6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95FCE56A-7125-41B8-A5F4-F2005B6016F9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教学</a:t>
          </a:r>
          <a:endParaRPr lang="en-US" altLang="zh-CN" b="1" dirty="0" smtClean="0">
            <a:solidFill>
              <a:schemeClr val="tx1"/>
            </a:solidFill>
            <a:latin typeface="Calibri"/>
            <a:ea typeface="仿宋_GB2312"/>
            <a:cs typeface="Times New Roman"/>
          </a:endParaRPr>
        </a:p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档案</a:t>
          </a:r>
          <a:endParaRPr lang="zh-CN" altLang="en-US" b="1" dirty="0">
            <a:solidFill>
              <a:schemeClr val="tx1"/>
            </a:solidFill>
          </a:endParaRPr>
        </a:p>
      </dgm:t>
    </dgm:pt>
    <dgm:pt modelId="{1189B2C4-618F-4F5E-85DF-5324A8AE1593}" type="parTrans" cxnId="{A6BAD7DB-AAC1-4F65-9180-7258DDD2E57A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F5859EE2-C421-4F76-9A27-2A83CF5FD8B1}" type="sibTrans" cxnId="{A6BAD7DB-AAC1-4F65-9180-7258DDD2E57A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8A291710-607F-472C-9EB5-8F69199B74FD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支撑</a:t>
          </a:r>
          <a:endParaRPr lang="en-US" altLang="zh-CN" b="1" dirty="0" smtClean="0">
            <a:solidFill>
              <a:schemeClr val="tx1"/>
            </a:solidFill>
            <a:latin typeface="Calibri"/>
            <a:ea typeface="仿宋_GB2312"/>
            <a:cs typeface="Times New Roman"/>
          </a:endParaRPr>
        </a:p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材料</a:t>
          </a:r>
          <a:endParaRPr lang="zh-CN" altLang="en-US" b="1" dirty="0">
            <a:solidFill>
              <a:schemeClr val="tx1"/>
            </a:solidFill>
          </a:endParaRPr>
        </a:p>
      </dgm:t>
    </dgm:pt>
    <dgm:pt modelId="{F0CCB44E-5C54-43EA-8173-20881E7094EC}" type="parTrans" cxnId="{A27A440B-CC4D-48E6-B6B1-A72E1109C114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71C201E3-39B1-4F69-979A-A102D794B241}" type="sibTrans" cxnId="{A27A440B-CC4D-48E6-B6B1-A72E1109C114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E3C8911C-A5FF-4F09-8BD3-290CB83D5D6D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专家案头材料</a:t>
          </a:r>
          <a:endParaRPr lang="zh-CN" altLang="en-US" b="1" dirty="0">
            <a:solidFill>
              <a:schemeClr val="tx1"/>
            </a:solidFill>
          </a:endParaRPr>
        </a:p>
      </dgm:t>
    </dgm:pt>
    <dgm:pt modelId="{3ECFB237-8EB5-49B9-97B4-39AA6EA48C26}" type="parTrans" cxnId="{EB37B2A4-C980-4667-A7DD-5E36503E3CDD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EE6AC753-FE27-42F7-A948-B02DE5D4D98A}" type="sibTrans" cxnId="{EB37B2A4-C980-4667-A7DD-5E36503E3CDD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3E48AD90-9FBE-4417-8FCE-906CA0376247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备查</a:t>
          </a:r>
          <a:endParaRPr lang="en-US" altLang="zh-CN" b="1" dirty="0" smtClean="0">
            <a:solidFill>
              <a:schemeClr val="tx1"/>
            </a:solidFill>
            <a:latin typeface="Calibri"/>
            <a:ea typeface="仿宋_GB2312"/>
            <a:cs typeface="Times New Roman"/>
          </a:endParaRPr>
        </a:p>
        <a:p>
          <a:r>
            <a:rPr lang="zh-CN" altLang="en-US" b="1" dirty="0" smtClean="0">
              <a:solidFill>
                <a:schemeClr val="tx1"/>
              </a:solidFill>
              <a:latin typeface="Calibri"/>
              <a:ea typeface="仿宋_GB2312"/>
              <a:cs typeface="Times New Roman"/>
            </a:rPr>
            <a:t>材料</a:t>
          </a:r>
          <a:endParaRPr lang="zh-CN" altLang="en-US" b="1" dirty="0">
            <a:solidFill>
              <a:schemeClr val="tx1"/>
            </a:solidFill>
          </a:endParaRPr>
        </a:p>
      </dgm:t>
    </dgm:pt>
    <dgm:pt modelId="{D7B2E239-E823-410F-BADD-FD77043803D1}" type="parTrans" cxnId="{8C063CAF-833A-48D1-9032-92950C02DF5C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E994B762-1777-40D8-A8A1-31257A5C4B31}" type="sibTrans" cxnId="{8C063CAF-833A-48D1-9032-92950C02DF5C}">
      <dgm:prSet/>
      <dgm:spPr/>
      <dgm:t>
        <a:bodyPr/>
        <a:lstStyle/>
        <a:p>
          <a:endParaRPr lang="zh-CN" altLang="en-US" b="1">
            <a:solidFill>
              <a:schemeClr val="tx1"/>
            </a:solidFill>
          </a:endParaRPr>
        </a:p>
      </dgm:t>
    </dgm:pt>
    <dgm:pt modelId="{11929ABB-6900-48E8-BCA8-F0372D25E5B9}" type="pres">
      <dgm:prSet presAssocID="{424CC0C8-EE91-4412-BE10-F045DD4EAC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0C8045-2F7D-4358-8509-CA94EA336716}" type="pres">
      <dgm:prSet presAssocID="{95FCE56A-7125-41B8-A5F4-F2005B6016F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A9AEAD-E217-45CB-B349-9BDAD04FEEF4}" type="pres">
      <dgm:prSet presAssocID="{F5859EE2-C421-4F76-9A27-2A83CF5FD8B1}" presName="space" presStyleCnt="0"/>
      <dgm:spPr/>
    </dgm:pt>
    <dgm:pt modelId="{CB52553A-0393-4F48-B9EB-5D675E8A7C98}" type="pres">
      <dgm:prSet presAssocID="{8A291710-607F-472C-9EB5-8F69199B74F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093EDC-7638-4C2A-B024-EA611C11800F}" type="pres">
      <dgm:prSet presAssocID="{71C201E3-39B1-4F69-979A-A102D794B241}" presName="space" presStyleCnt="0"/>
      <dgm:spPr/>
    </dgm:pt>
    <dgm:pt modelId="{85789BE5-7D03-4A20-A4AA-42837677A248}" type="pres">
      <dgm:prSet presAssocID="{E3C8911C-A5FF-4F09-8BD3-290CB83D5D6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97B56-A76E-4DF3-8C92-E74C69BB8915}" type="pres">
      <dgm:prSet presAssocID="{EE6AC753-FE27-42F7-A948-B02DE5D4D98A}" presName="space" presStyleCnt="0"/>
      <dgm:spPr/>
    </dgm:pt>
    <dgm:pt modelId="{DEADFB27-D467-4D18-9026-2388E7BDE221}" type="pres">
      <dgm:prSet presAssocID="{3E48AD90-9FBE-4417-8FCE-906CA037624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C9240B3-240E-4FE4-ADDE-60EC28EC133F}" type="presOf" srcId="{8A291710-607F-472C-9EB5-8F69199B74FD}" destId="{CB52553A-0393-4F48-B9EB-5D675E8A7C98}" srcOrd="0" destOrd="0" presId="urn:microsoft.com/office/officeart/2005/8/layout/venn3"/>
    <dgm:cxn modelId="{8C063CAF-833A-48D1-9032-92950C02DF5C}" srcId="{424CC0C8-EE91-4412-BE10-F045DD4EACC6}" destId="{3E48AD90-9FBE-4417-8FCE-906CA0376247}" srcOrd="3" destOrd="0" parTransId="{D7B2E239-E823-410F-BADD-FD77043803D1}" sibTransId="{E994B762-1777-40D8-A8A1-31257A5C4B31}"/>
    <dgm:cxn modelId="{A6BAD7DB-AAC1-4F65-9180-7258DDD2E57A}" srcId="{424CC0C8-EE91-4412-BE10-F045DD4EACC6}" destId="{95FCE56A-7125-41B8-A5F4-F2005B6016F9}" srcOrd="0" destOrd="0" parTransId="{1189B2C4-618F-4F5E-85DF-5324A8AE1593}" sibTransId="{F5859EE2-C421-4F76-9A27-2A83CF5FD8B1}"/>
    <dgm:cxn modelId="{255BB01D-5235-4252-8457-81BB6EAD4208}" type="presOf" srcId="{95FCE56A-7125-41B8-A5F4-F2005B6016F9}" destId="{B10C8045-2F7D-4358-8509-CA94EA336716}" srcOrd="0" destOrd="0" presId="urn:microsoft.com/office/officeart/2005/8/layout/venn3"/>
    <dgm:cxn modelId="{A27A440B-CC4D-48E6-B6B1-A72E1109C114}" srcId="{424CC0C8-EE91-4412-BE10-F045DD4EACC6}" destId="{8A291710-607F-472C-9EB5-8F69199B74FD}" srcOrd="1" destOrd="0" parTransId="{F0CCB44E-5C54-43EA-8173-20881E7094EC}" sibTransId="{71C201E3-39B1-4F69-979A-A102D794B241}"/>
    <dgm:cxn modelId="{155B7A4A-2256-43B3-91D6-B9867315ADF4}" type="presOf" srcId="{424CC0C8-EE91-4412-BE10-F045DD4EACC6}" destId="{11929ABB-6900-48E8-BCA8-F0372D25E5B9}" srcOrd="0" destOrd="0" presId="urn:microsoft.com/office/officeart/2005/8/layout/venn3"/>
    <dgm:cxn modelId="{B7235A60-6F11-4EE7-8D63-CAB1BE41F340}" type="presOf" srcId="{E3C8911C-A5FF-4F09-8BD3-290CB83D5D6D}" destId="{85789BE5-7D03-4A20-A4AA-42837677A248}" srcOrd="0" destOrd="0" presId="urn:microsoft.com/office/officeart/2005/8/layout/venn3"/>
    <dgm:cxn modelId="{6D74C4C8-F2B6-40A3-89A2-6D92C9AA9D8B}" type="presOf" srcId="{3E48AD90-9FBE-4417-8FCE-906CA0376247}" destId="{DEADFB27-D467-4D18-9026-2388E7BDE221}" srcOrd="0" destOrd="0" presId="urn:microsoft.com/office/officeart/2005/8/layout/venn3"/>
    <dgm:cxn modelId="{EB37B2A4-C980-4667-A7DD-5E36503E3CDD}" srcId="{424CC0C8-EE91-4412-BE10-F045DD4EACC6}" destId="{E3C8911C-A5FF-4F09-8BD3-290CB83D5D6D}" srcOrd="2" destOrd="0" parTransId="{3ECFB237-8EB5-49B9-97B4-39AA6EA48C26}" sibTransId="{EE6AC753-FE27-42F7-A948-B02DE5D4D98A}"/>
    <dgm:cxn modelId="{2238A477-67B4-44C8-9B2C-98EB05CC5413}" type="presParOf" srcId="{11929ABB-6900-48E8-BCA8-F0372D25E5B9}" destId="{B10C8045-2F7D-4358-8509-CA94EA336716}" srcOrd="0" destOrd="0" presId="urn:microsoft.com/office/officeart/2005/8/layout/venn3"/>
    <dgm:cxn modelId="{8FF4BEC9-C2D0-41D2-BF79-CB753B0591FD}" type="presParOf" srcId="{11929ABB-6900-48E8-BCA8-F0372D25E5B9}" destId="{B8A9AEAD-E217-45CB-B349-9BDAD04FEEF4}" srcOrd="1" destOrd="0" presId="urn:microsoft.com/office/officeart/2005/8/layout/venn3"/>
    <dgm:cxn modelId="{75E6F58A-BC7D-4498-93BD-EF52E673739F}" type="presParOf" srcId="{11929ABB-6900-48E8-BCA8-F0372D25E5B9}" destId="{CB52553A-0393-4F48-B9EB-5D675E8A7C98}" srcOrd="2" destOrd="0" presId="urn:microsoft.com/office/officeart/2005/8/layout/venn3"/>
    <dgm:cxn modelId="{BAE0E1C2-8EB3-4DF0-8CEA-59C0D0CEA3AD}" type="presParOf" srcId="{11929ABB-6900-48E8-BCA8-F0372D25E5B9}" destId="{D5093EDC-7638-4C2A-B024-EA611C11800F}" srcOrd="3" destOrd="0" presId="urn:microsoft.com/office/officeart/2005/8/layout/venn3"/>
    <dgm:cxn modelId="{4A36D307-8D2A-4B2F-82CB-B41635519A24}" type="presParOf" srcId="{11929ABB-6900-48E8-BCA8-F0372D25E5B9}" destId="{85789BE5-7D03-4A20-A4AA-42837677A248}" srcOrd="4" destOrd="0" presId="urn:microsoft.com/office/officeart/2005/8/layout/venn3"/>
    <dgm:cxn modelId="{40E34942-89F3-4F9F-B9C4-8A8AF850F175}" type="presParOf" srcId="{11929ABB-6900-48E8-BCA8-F0372D25E5B9}" destId="{CEC97B56-A76E-4DF3-8C92-E74C69BB8915}" srcOrd="5" destOrd="0" presId="urn:microsoft.com/office/officeart/2005/8/layout/venn3"/>
    <dgm:cxn modelId="{2C899D0E-D73B-429C-8266-1E3F356DD9A4}" type="presParOf" srcId="{11929ABB-6900-48E8-BCA8-F0372D25E5B9}" destId="{DEADFB27-D467-4D18-9026-2388E7BDE221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EC104-0EBC-41AE-94C8-08DF4B2EC9F5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AD92-33F2-42A6-B11E-5D65B40B13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738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DAD92-33F2-42A6-B11E-5D65B40B139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DAD92-33F2-42A6-B11E-5D65B40B139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54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4969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124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05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11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021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9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27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31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4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970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BC0E-06DF-4452-B21C-13EF073AF063}" type="datetimeFigureOut">
              <a:rPr lang="zh-CN" altLang="en-US" smtClean="0"/>
              <a:pPr/>
              <a:t>2017-05-11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E5E4-3DB3-4B86-AECB-FF86B4A06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93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任意多边形 771"/>
          <p:cNvSpPr/>
          <p:nvPr/>
        </p:nvSpPr>
        <p:spPr>
          <a:xfrm>
            <a:off x="-18951" y="-40260"/>
            <a:ext cx="12210951" cy="292172"/>
          </a:xfrm>
          <a:custGeom>
            <a:avLst/>
            <a:gdLst>
              <a:gd name="connsiteX0" fmla="*/ 0 w 12192001"/>
              <a:gd name="connsiteY0" fmla="*/ 0 h 1529123"/>
              <a:gd name="connsiteX1" fmla="*/ 12192001 w 12192001"/>
              <a:gd name="connsiteY1" fmla="*/ 0 h 1529123"/>
              <a:gd name="connsiteX2" fmla="*/ 12192001 w 12192001"/>
              <a:gd name="connsiteY2" fmla="*/ 549375 h 1529123"/>
              <a:gd name="connsiteX3" fmla="*/ 12106044 w 12192001"/>
              <a:gd name="connsiteY3" fmla="*/ 587548 h 1529123"/>
              <a:gd name="connsiteX4" fmla="*/ 6093784 w 12192001"/>
              <a:gd name="connsiteY4" fmla="*/ 1529123 h 1529123"/>
              <a:gd name="connsiteX5" fmla="*/ 81521 w 12192001"/>
              <a:gd name="connsiteY5" fmla="*/ 587548 h 1529123"/>
              <a:gd name="connsiteX6" fmla="*/ 0 w 12192001"/>
              <a:gd name="connsiteY6" fmla="*/ 551346 h 152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1529123">
                <a:moveTo>
                  <a:pt x="0" y="0"/>
                </a:moveTo>
                <a:lnTo>
                  <a:pt x="12192001" y="0"/>
                </a:lnTo>
                <a:lnTo>
                  <a:pt x="12192001" y="549375"/>
                </a:lnTo>
                <a:lnTo>
                  <a:pt x="12106044" y="587548"/>
                </a:lnTo>
                <a:cubicBezTo>
                  <a:pt x="10676977" y="1162592"/>
                  <a:pt x="8514275" y="1529123"/>
                  <a:pt x="6093784" y="1529123"/>
                </a:cubicBezTo>
                <a:cubicBezTo>
                  <a:pt x="3673290" y="1529123"/>
                  <a:pt x="1510588" y="1162592"/>
                  <a:pt x="81521" y="587548"/>
                </a:cubicBezTo>
                <a:lnTo>
                  <a:pt x="0" y="551346"/>
                </a:lnTo>
                <a:close/>
              </a:path>
            </a:pathLst>
          </a:cu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980302" y="1961892"/>
            <a:ext cx="10165492" cy="119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316E9C"/>
                </a:solidFill>
              </a:rPr>
              <a:t>抓住机遇  全面建设  持续改进</a:t>
            </a:r>
            <a:endParaRPr lang="en-US" altLang="zh-CN" sz="5400" b="1" dirty="0" smtClean="0">
              <a:solidFill>
                <a:srgbClr val="316E9C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666297" y="3896499"/>
            <a:ext cx="472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16E9C"/>
                </a:solidFill>
              </a:rPr>
              <a:t>湖南师范大学   黎大志</a:t>
            </a:r>
            <a:endParaRPr lang="en-US" altLang="zh-CN" sz="3600" b="1" dirty="0" smtClean="0">
              <a:solidFill>
                <a:srgbClr val="316E9C"/>
              </a:solidFill>
            </a:endParaRPr>
          </a:p>
        </p:txBody>
      </p:sp>
      <p:pic>
        <p:nvPicPr>
          <p:cNvPr id="2535" name="图片 25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905"/>
          <a:stretch/>
        </p:blipFill>
        <p:spPr>
          <a:xfrm>
            <a:off x="0" y="5536864"/>
            <a:ext cx="12192000" cy="1321137"/>
          </a:xfrm>
          <a:prstGeom prst="rect">
            <a:avLst/>
          </a:prstGeom>
        </p:spPr>
      </p:pic>
      <p:pic>
        <p:nvPicPr>
          <p:cNvPr id="2536" name="图片 2535"/>
          <p:cNvPicPr>
            <a:picLocks noChangeAspect="1"/>
          </p:cNvPicPr>
          <p:nvPr/>
        </p:nvPicPr>
        <p:blipFill rotWithShape="1">
          <a:blip r:embed="rId4"/>
          <a:srcRect t="90134"/>
          <a:stretch/>
        </p:blipFill>
        <p:spPr>
          <a:xfrm>
            <a:off x="4308258" y="-982"/>
            <a:ext cx="3575484" cy="655501"/>
          </a:xfrm>
          <a:prstGeom prst="rect">
            <a:avLst/>
          </a:prstGeom>
        </p:spPr>
      </p:pic>
      <p:pic>
        <p:nvPicPr>
          <p:cNvPr id="26626" name="Picture 2" descr="http://www.hunnu.edu.cn/images/13/06/07/1b178isj77/lnoa_image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75" y="561050"/>
            <a:ext cx="1166950" cy="116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6481" y="1035259"/>
            <a:ext cx="964578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8.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专家评价高</a:t>
            </a:r>
          </a:p>
        </p:txBody>
      </p:sp>
      <p:sp>
        <p:nvSpPr>
          <p:cNvPr id="178" name="矩形 46"/>
          <p:cNvSpPr>
            <a:spLocks noChangeArrowheads="1"/>
          </p:cNvSpPr>
          <p:nvPr/>
        </p:nvSpPr>
        <p:spPr bwMode="auto">
          <a:xfrm>
            <a:off x="9135763" y="2550368"/>
            <a:ext cx="2636108" cy="3240832"/>
          </a:xfrm>
          <a:prstGeom prst="rect">
            <a:avLst/>
          </a:prstGeom>
          <a:solidFill>
            <a:srgbClr val="DCE6F2">
              <a:alpha val="50195"/>
            </a:srgbClr>
          </a:solidFill>
          <a:ln w="9525" algn="ctr">
            <a:solidFill>
              <a:srgbClr val="95B3D7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pPr indent="542925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2016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21-24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日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，我校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迎来了教育部本科教学工作审核评估，受到了以原中山大学校长黄达人教授为组长的专家组的高度评价。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81" name="Picture 2" descr="http://www.hunnu.edu.cn/__local/F/CE/96/B8F5B7875108546B5310829177B_15E322E0_339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761" y="1796086"/>
            <a:ext cx="685804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769273"/>
            <a:ext cx="8732108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80975" indent="627063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41" y="1677817"/>
            <a:ext cx="8773298" cy="353943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numCol="2" rtlCol="0">
            <a:spAutoFit/>
          </a:bodyPr>
          <a:lstStyle/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1.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指导思想正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上下人心齐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3.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前期基础厚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顶层设计好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5.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自评自建严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6.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材料支撑强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7.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迎评准备细</a:t>
            </a:r>
          </a:p>
          <a:p>
            <a:pPr marL="342900" indent="4464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8.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专家评价高</a:t>
            </a:r>
          </a:p>
        </p:txBody>
      </p:sp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四点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体会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719" y="1669587"/>
            <a:ext cx="9645789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本科教学审核评估是：</a:t>
            </a:r>
          </a:p>
          <a:p>
            <a:pPr marL="342900" indent="4464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全面重视，巩固本科教育教学地位的机遇</a:t>
            </a:r>
          </a:p>
          <a:p>
            <a:pPr marL="342900" indent="4464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全面建设，提高本科教育教学质量的过程</a:t>
            </a:r>
          </a:p>
          <a:p>
            <a:pPr marL="342900" indent="4464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全面检查，审视本科教育教学水平的体验</a:t>
            </a:r>
          </a:p>
          <a:p>
            <a:pPr marL="342900" indent="4464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全面反思，深化本科教育教学改革的动力</a:t>
            </a:r>
          </a:p>
        </p:txBody>
      </p:sp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/>
        </p:nvPicPr>
        <p:blipFill rotWithShape="1">
          <a:blip r:embed="rId4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181" name="文本框 11"/>
          <p:cNvSpPr txBox="1"/>
          <p:nvPr/>
        </p:nvSpPr>
        <p:spPr>
          <a:xfrm>
            <a:off x="2398430" y="2187052"/>
            <a:ext cx="7519924" cy="182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316E9C"/>
                </a:solidFill>
              </a:rPr>
              <a:t>二、本科教学工作审核</a:t>
            </a:r>
            <a:r>
              <a:rPr lang="zh-CN" altLang="en-US" sz="4000" b="1" dirty="0" smtClean="0">
                <a:solidFill>
                  <a:srgbClr val="316E9C"/>
                </a:solidFill>
              </a:rPr>
              <a:t>评估</a:t>
            </a:r>
            <a:endParaRPr lang="en-US" altLang="zh-CN" sz="4000" b="1" dirty="0" smtClean="0">
              <a:solidFill>
                <a:srgbClr val="316E9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316E9C"/>
                </a:solidFill>
              </a:rPr>
              <a:t>常见</a:t>
            </a:r>
            <a:r>
              <a:rPr lang="zh-CN" altLang="en-US" sz="4000" b="1" dirty="0" smtClean="0">
                <a:solidFill>
                  <a:srgbClr val="316E9C"/>
                </a:solidFill>
              </a:rPr>
              <a:t>问题与建议</a:t>
            </a:r>
          </a:p>
        </p:txBody>
      </p:sp>
    </p:spTree>
    <p:extLst>
      <p:ext uri="{BB962C8B-B14F-4D97-AF65-F5344CB8AC3E}">
        <p14:creationId xmlns="" xmlns:p14="http://schemas.microsoft.com/office/powerpoint/2010/main" val="16433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627" y="1531359"/>
            <a:ext cx="6722074" cy="353943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numCol="2" rtlCol="0">
            <a:spAutoFit/>
          </a:bodyPr>
          <a:lstStyle/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定位与目标</a:t>
            </a:r>
            <a:endParaRPr lang="en-US" altLang="zh-CN" sz="2800" b="1" dirty="0" smtClean="0">
              <a:solidFill>
                <a:srgbClr val="002060"/>
              </a:solidFill>
              <a:latin typeface="+mn-ea"/>
            </a:endParaRP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师资队伍</a:t>
            </a: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教学资源</a:t>
            </a:r>
            <a:endParaRPr lang="en-US" altLang="zh-CN" sz="2800" b="1" dirty="0" smtClean="0">
              <a:solidFill>
                <a:srgbClr val="002060"/>
              </a:solidFill>
              <a:latin typeface="+mn-ea"/>
            </a:endParaRP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培养过程</a:t>
            </a: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学生发展</a:t>
            </a:r>
            <a:endParaRPr lang="en-US" altLang="zh-CN" sz="2800" b="1" dirty="0" smtClean="0">
              <a:solidFill>
                <a:srgbClr val="002060"/>
              </a:solidFill>
              <a:latin typeface="+mn-ea"/>
            </a:endParaRP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质量保障</a:t>
            </a:r>
          </a:p>
          <a:p>
            <a:pPr marL="342900" indent="4464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自选特色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项目</a:t>
            </a:r>
            <a:endParaRPr lang="zh-CN" altLang="en-US" sz="2000" b="1" dirty="0">
              <a:solidFill>
                <a:srgbClr val="316E9C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181" name="矩形 180"/>
          <p:cNvSpPr/>
          <p:nvPr/>
        </p:nvSpPr>
        <p:spPr>
          <a:xfrm>
            <a:off x="2850292" y="929503"/>
            <a:ext cx="2702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/>
              <a:t>审核项目</a:t>
            </a:r>
            <a:endParaRPr lang="zh-CN" alt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877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378931"/>
            <a:ext cx="95415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1.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定位与目标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常见问题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专业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人才培养目标与学校办学定位和人才培养总目标表述不够一致，或者不够准确明晰。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：专业人才培养方案各专业可以有不同表述和定位，但总体上应与学校办学定位和人才培养总目标一致。注重人才培养与社会需求的适应度。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endParaRPr lang="zh-CN" altLang="en-US" sz="2000" b="1" dirty="0">
              <a:solidFill>
                <a:srgbClr val="316E9C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2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师资队伍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常见问题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）教师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总量偏少，专业生师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比不平衡；（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）教师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教学能力和专业水平发展重视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不够。</a:t>
            </a:r>
            <a:endParaRPr lang="zh-CN" altLang="en-US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建议：按学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院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到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专业制订教师进人和培训计划；成立教师教学发展中心；注重教师对学校人才培养的保障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度。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3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教学资源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常见问题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专业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设置与建设重申报轻建设，重数量轻质量轻效益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建议：专业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建设有所为有所不为，走内涵发展、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集约发展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和优势发展之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路；合并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同类项，减少弱势项，强化优势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项；注重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教学资源对人才培养的保障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度。</a:t>
            </a:r>
            <a:endParaRPr lang="zh-CN" altLang="en-US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培养过程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问题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传统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的教学观和考试考核方式；教学及管理信息化；实践教学协同育人机制；科技活动及学生国内外交流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建议：推进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人才培养全方位、全过程改革，注重培养效果与培养目标的达成度</a:t>
            </a:r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5.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学生发展</a:t>
            </a: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问题：招生、就业与人才培养联动不够，教学工作与学生工作联动不够；学生学习动力不足，发展平台不多，个性化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指导欠缺。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zh-CN" altLang="en-US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建议：统筹考虑，综合施策，以学生发展为中心，注重学生的满意度</a:t>
            </a:r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/>
        </p:nvPicPr>
        <p:blipFill rotWithShape="1">
          <a:blip r:embed="rId4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181" name="文本框 11"/>
          <p:cNvSpPr txBox="1"/>
          <p:nvPr/>
        </p:nvSpPr>
        <p:spPr>
          <a:xfrm>
            <a:off x="1805308" y="704244"/>
            <a:ext cx="783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16E9C"/>
                </a:solidFill>
              </a:rPr>
              <a:t>一、	</a:t>
            </a:r>
            <a:r>
              <a:rPr lang="zh-CN" altLang="en-US" sz="2800" b="1" dirty="0" smtClean="0">
                <a:solidFill>
                  <a:srgbClr val="316E9C"/>
                </a:solidFill>
              </a:rPr>
              <a:t>我校本科教学工作审核评估的特点和</a:t>
            </a:r>
            <a:r>
              <a:rPr lang="zh-CN" altLang="en-US" sz="2800" b="1" dirty="0" smtClean="0">
                <a:solidFill>
                  <a:srgbClr val="316E9C"/>
                </a:solidFill>
              </a:rPr>
              <a:t>体会</a:t>
            </a:r>
            <a:endParaRPr lang="zh-CN" altLang="en-US" sz="2800" b="1" dirty="0" smtClean="0">
              <a:solidFill>
                <a:srgbClr val="316E9C"/>
              </a:solidFill>
            </a:endParaRPr>
          </a:p>
        </p:txBody>
      </p:sp>
      <p:sp>
        <p:nvSpPr>
          <p:cNvPr id="182" name="矩形 46"/>
          <p:cNvSpPr>
            <a:spLocks noChangeArrowheads="1"/>
          </p:cNvSpPr>
          <p:nvPr/>
        </p:nvSpPr>
        <p:spPr bwMode="auto">
          <a:xfrm>
            <a:off x="9160477" y="4267199"/>
            <a:ext cx="2850293" cy="1631095"/>
          </a:xfrm>
          <a:prstGeom prst="rect">
            <a:avLst/>
          </a:prstGeom>
          <a:solidFill>
            <a:srgbClr val="DCE6F2">
              <a:alpha val="50195"/>
            </a:srgbClr>
          </a:solidFill>
          <a:ln w="9525" algn="ctr">
            <a:solidFill>
              <a:srgbClr val="95B3D7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pPr indent="542925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2016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日我校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迎来了教育部本科教学工作审核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评估专家。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3554" name="Picture 2" descr="http://www.hunnu.edu.cn/__local/D/45/D5/9C2B10F0E231C664F3E0ED2FE82_0107E9D8_3A2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6883" y="1515763"/>
            <a:ext cx="6574738" cy="439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33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6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质量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保障</a:t>
            </a:r>
            <a:endParaRPr lang="zh-CN" altLang="en-US" sz="2800" b="1" dirty="0" smtClean="0">
              <a:solidFill>
                <a:srgbClr val="C00000"/>
              </a:solidFill>
              <a:latin typeface="+mn-ea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常见问题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教学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过程管理和质量信息反馈机制不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到位</a:t>
            </a:r>
            <a:endParaRPr lang="en-US" altLang="zh-CN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endParaRPr lang="zh-CN" altLang="en-US" sz="2800" b="1" dirty="0" smtClean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建议：优化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和强化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过程管理；建立质量信息统计、分析、反馈机制；注重教学质量保障体系运行的有效度</a:t>
            </a:r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71851" y="5473657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02786" y="5243918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98" y="766113"/>
            <a:ext cx="9541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7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自选特色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项目</a:t>
            </a:r>
            <a:endParaRPr lang="en-US" altLang="zh-CN" sz="2800" b="1" dirty="0" smtClean="0">
              <a:solidFill>
                <a:srgbClr val="C00000"/>
              </a:solidFill>
              <a:latin typeface="+mn-ea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endParaRPr lang="zh-CN" altLang="en-US" sz="2800" b="1" dirty="0" smtClean="0">
              <a:solidFill>
                <a:srgbClr val="C00000"/>
              </a:solidFill>
              <a:latin typeface="+mn-ea"/>
            </a:endParaRPr>
          </a:p>
          <a:p>
            <a:pPr marL="342900" indent="446400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是上述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个项目之外的特色鲜明项目，可以不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选；若有，需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提炼和挖掘。</a:t>
            </a:r>
          </a:p>
        </p:txBody>
      </p:sp>
    </p:spTree>
    <p:extLst>
      <p:ext uri="{BB962C8B-B14F-4D97-AF65-F5344CB8AC3E}">
        <p14:creationId xmlns="" xmlns:p14="http://schemas.microsoft.com/office/powerpoint/2010/main" val="215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4176404" y="2499979"/>
            <a:ext cx="4652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rgbClr val="316E9C"/>
                </a:solidFill>
              </a:rPr>
              <a:t>感谢聆听！ </a:t>
            </a:r>
            <a:endParaRPr lang="zh-CN" altLang="en-US" sz="6600" b="1" dirty="0">
              <a:solidFill>
                <a:srgbClr val="316E9C"/>
              </a:solidFill>
            </a:endParaRPr>
          </a:p>
        </p:txBody>
      </p:sp>
      <p:sp>
        <p:nvSpPr>
          <p:cNvPr id="1068" name="矩形 1067"/>
          <p:cNvSpPr/>
          <p:nvPr/>
        </p:nvSpPr>
        <p:spPr>
          <a:xfrm>
            <a:off x="1504538" y="1989513"/>
            <a:ext cx="9677812" cy="2114550"/>
          </a:xfrm>
          <a:prstGeom prst="rect">
            <a:avLst/>
          </a:prstGeom>
          <a:noFill/>
          <a:ln w="25400">
            <a:solidFill>
              <a:srgbClr val="316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-18951" y="-43189"/>
            <a:ext cx="12210951" cy="292172"/>
          </a:xfrm>
          <a:custGeom>
            <a:avLst/>
            <a:gdLst>
              <a:gd name="connsiteX0" fmla="*/ 0 w 12192001"/>
              <a:gd name="connsiteY0" fmla="*/ 0 h 1529123"/>
              <a:gd name="connsiteX1" fmla="*/ 12192001 w 12192001"/>
              <a:gd name="connsiteY1" fmla="*/ 0 h 1529123"/>
              <a:gd name="connsiteX2" fmla="*/ 12192001 w 12192001"/>
              <a:gd name="connsiteY2" fmla="*/ 549375 h 1529123"/>
              <a:gd name="connsiteX3" fmla="*/ 12106044 w 12192001"/>
              <a:gd name="connsiteY3" fmla="*/ 587548 h 1529123"/>
              <a:gd name="connsiteX4" fmla="*/ 6093784 w 12192001"/>
              <a:gd name="connsiteY4" fmla="*/ 1529123 h 1529123"/>
              <a:gd name="connsiteX5" fmla="*/ 81521 w 12192001"/>
              <a:gd name="connsiteY5" fmla="*/ 587548 h 1529123"/>
              <a:gd name="connsiteX6" fmla="*/ 0 w 12192001"/>
              <a:gd name="connsiteY6" fmla="*/ 551346 h 152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1529123">
                <a:moveTo>
                  <a:pt x="0" y="0"/>
                </a:moveTo>
                <a:lnTo>
                  <a:pt x="12192001" y="0"/>
                </a:lnTo>
                <a:lnTo>
                  <a:pt x="12192001" y="549375"/>
                </a:lnTo>
                <a:lnTo>
                  <a:pt x="12106044" y="587548"/>
                </a:lnTo>
                <a:cubicBezTo>
                  <a:pt x="10676977" y="1162592"/>
                  <a:pt x="8514275" y="1529123"/>
                  <a:pt x="6093784" y="1529123"/>
                </a:cubicBezTo>
                <a:cubicBezTo>
                  <a:pt x="3673290" y="1529123"/>
                  <a:pt x="1510588" y="1162592"/>
                  <a:pt x="81521" y="587548"/>
                </a:cubicBezTo>
                <a:lnTo>
                  <a:pt x="0" y="551346"/>
                </a:lnTo>
                <a:close/>
              </a:path>
            </a:pathLst>
          </a:cu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905"/>
          <a:stretch/>
        </p:blipFill>
        <p:spPr>
          <a:xfrm>
            <a:off x="0" y="5536864"/>
            <a:ext cx="12192000" cy="132113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t="90134"/>
          <a:stretch/>
        </p:blipFill>
        <p:spPr>
          <a:xfrm>
            <a:off x="4308258" y="-982"/>
            <a:ext cx="3575484" cy="655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1.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指导思想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正</a:t>
            </a:r>
            <a:endParaRPr lang="zh-CN" altLang="en-US" dirty="0"/>
          </a:p>
        </p:txBody>
      </p:sp>
      <p:sp>
        <p:nvSpPr>
          <p:cNvPr id="178" name="矩形 177"/>
          <p:cNvSpPr/>
          <p:nvPr/>
        </p:nvSpPr>
        <p:spPr>
          <a:xfrm>
            <a:off x="1878227" y="1944126"/>
            <a:ext cx="9152238" cy="37856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 教育部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文件（共</a:t>
            </a:r>
            <a:r>
              <a:rPr lang="en-US" altLang="zh-CN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7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个）</a:t>
            </a: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（</a:t>
            </a:r>
            <a:r>
              <a:rPr lang="en-US" altLang="zh-CN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1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）普通高等学校本科教学工作审核评估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实施方案</a:t>
            </a:r>
            <a:endParaRPr lang="en-US" altLang="zh-CN" sz="2400" b="1" dirty="0" smtClean="0">
              <a:solidFill>
                <a:srgbClr val="C00000"/>
              </a:solidFill>
              <a:latin typeface="华文中宋" pitchFamily="2" charset="-122"/>
              <a:ea typeface="华文中宋" pitchFamily="2" charset="-122"/>
              <a:cs typeface="+mn-ea"/>
              <a:sym typeface="+mn-lt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）普通高等学校本科教学工作审核评估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引导性问题</a:t>
            </a:r>
            <a:endParaRPr lang="zh-CN" altLang="en-US" sz="2400" dirty="0" smtClean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）普通高等学校本科教学工作审核评估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工作指南</a:t>
            </a: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）普通高等学校本科教学工作审核评估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一点通</a:t>
            </a:r>
            <a:endParaRPr lang="zh-CN" altLang="en-US" sz="2400" dirty="0" smtClean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）审核评估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专家工作关键环节案例分析</a:t>
            </a:r>
            <a:endParaRPr lang="zh-CN" altLang="en-US" sz="2400" dirty="0" smtClean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）教育部关于印发</a:t>
            </a:r>
            <a:r>
              <a:rPr lang="en-US" altLang="zh-CN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普通高等学校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基本办学条件指标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（试行）</a:t>
            </a:r>
            <a:r>
              <a:rPr lang="en-US" altLang="zh-CN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的通知（教发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[2004]2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号）</a:t>
            </a:r>
            <a:endParaRPr lang="zh-CN" altLang="en-US" sz="2400" dirty="0" smtClean="0">
              <a:solidFill>
                <a:schemeClr val="tx2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）财政部教育部关于进一步提高地方普通本科高校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生均拨款水平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的意见（财教</a:t>
            </a:r>
            <a:r>
              <a:rPr 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[2010]567</a:t>
            </a: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号）</a:t>
            </a:r>
            <a:endParaRPr lang="zh-CN" altLang="en-US" sz="2400" dirty="0">
              <a:solidFill>
                <a:srgbClr val="316E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2.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上下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人心齐</a:t>
            </a:r>
            <a:endParaRPr lang="zh-CN" alt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 r="12424"/>
          <a:stretch>
            <a:fillRect/>
          </a:stretch>
        </p:blipFill>
        <p:spPr bwMode="auto">
          <a:xfrm>
            <a:off x="1868156" y="1987508"/>
            <a:ext cx="9137595" cy="36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3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前期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基础厚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267200" y="2644345"/>
            <a:ext cx="4012637" cy="193899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C00000"/>
                </a:solidFill>
                <a:latin typeface="+mn-ea"/>
              </a:rPr>
              <a:t>2006</a:t>
            </a:r>
            <a:r>
              <a:rPr lang="zh-CN" altLang="en-US" sz="4000" b="1" dirty="0" smtClean="0">
                <a:solidFill>
                  <a:srgbClr val="C00000"/>
                </a:solidFill>
                <a:latin typeface="+mn-ea"/>
              </a:rPr>
              <a:t>年水平评估</a:t>
            </a:r>
            <a:endParaRPr lang="en-US" altLang="zh-CN" sz="4000" b="1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C00000"/>
                </a:solidFill>
                <a:latin typeface="+mn-ea"/>
              </a:rPr>
              <a:t>优 秀</a:t>
            </a:r>
            <a:endParaRPr lang="zh-CN" altLang="en-US" sz="40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059975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4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顶层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设计好</a:t>
            </a:r>
          </a:p>
        </p:txBody>
      </p:sp>
      <p:graphicFrame>
        <p:nvGraphicFramePr>
          <p:cNvPr id="178" name="表格 177"/>
          <p:cNvGraphicFramePr>
            <a:graphicFrameLocks noGrp="1"/>
          </p:cNvGraphicFramePr>
          <p:nvPr/>
        </p:nvGraphicFramePr>
        <p:xfrm>
          <a:off x="1985316" y="1680517"/>
          <a:ext cx="8954532" cy="475488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713642"/>
                <a:gridCol w="1248875"/>
                <a:gridCol w="2976293"/>
                <a:gridCol w="4015722"/>
              </a:tblGrid>
              <a:tr h="326472">
                <a:tc rowSpan="1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领导小组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vert="eaVert"/>
                </a:tc>
                <a:tc rowSpan="1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   </a:t>
                      </a:r>
                      <a:r>
                        <a:rPr lang="zh-CN" sz="24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迎评工作组</a:t>
                      </a:r>
                      <a:endParaRPr lang="en-US" altLang="zh-CN" sz="2400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（迎评工作办公室）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vert="eaVert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材料组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支撑材料与网络技术组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报告撰写组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制度建设与信息化管理组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专项评建工作组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目标定位与特色项目工作组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师资队伍建设工作组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教学经费工作组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教学设施工作组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教学改革与人才培养工作组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学生发展工作组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质量保障工作组</a:t>
                      </a:r>
                      <a:endParaRPr lang="zh-CN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迎评环境营造工作组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外联与接待工作组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  <a:tr h="326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院（部）迎评工作组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24</a:t>
                      </a:r>
                      <a:r>
                        <a:rPr lang="zh-CN" sz="2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个</a:t>
                      </a:r>
                      <a:endParaRPr lang="zh-CN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华文中宋" pitchFamily="2" charset="-122"/>
                        <a:ea typeface="华文中宋" pitchFamily="2" charset="-122"/>
                        <a:cs typeface="Times New Roman"/>
                      </a:endParaRPr>
                    </a:p>
                  </a:txBody>
                  <a:tcPr marL="66699" marR="666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0799" y="5836129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81734" y="5606390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5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自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评自建严</a:t>
            </a:r>
          </a:p>
        </p:txBody>
      </p:sp>
      <p:pic>
        <p:nvPicPr>
          <p:cNvPr id="196" name="Picture 2" descr="http://www.hunnu.edu.cn/__local/8/EE/BC/C938301115E777EC119F888CBC6_72A2C49F_16F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06" y="2157192"/>
            <a:ext cx="4697243" cy="313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8" name="Picture 2" descr="http://www.hunnu.edu.cn/__local/B/E8/84/6E698EC45D89C4C64CAEC54D7BA_48E16CCC_3A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1460" y="2130107"/>
            <a:ext cx="4849085" cy="323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32161" y="5267718"/>
            <a:ext cx="474978" cy="474978"/>
          </a:xfrm>
          <a:prstGeom prst="rect">
            <a:avLst/>
          </a:prstGeom>
          <a:solidFill>
            <a:srgbClr val="31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63096" y="5037979"/>
            <a:ext cx="474978" cy="474978"/>
          </a:xfrm>
          <a:prstGeom prst="rect">
            <a:avLst/>
          </a:prstGeom>
          <a:solidFill>
            <a:srgbClr val="316E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6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材料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支撑强</a:t>
            </a:r>
          </a:p>
        </p:txBody>
      </p:sp>
      <p:pic>
        <p:nvPicPr>
          <p:cNvPr id="181" name="图片 180" descr="IMG_50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92" y="1291465"/>
            <a:ext cx="5890055" cy="441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7"/>
          <p:cNvGrpSpPr/>
          <p:nvPr/>
        </p:nvGrpSpPr>
        <p:grpSpPr>
          <a:xfrm>
            <a:off x="0" y="6442050"/>
            <a:ext cx="12192000" cy="433414"/>
            <a:chOff x="0" y="6448426"/>
            <a:chExt cx="12012613" cy="427037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0" y="6821488"/>
              <a:ext cx="38100" cy="50800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6" y="11"/>
                    <a:pt x="10" y="6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0" y="6456363"/>
              <a:ext cx="82550" cy="180975"/>
            </a:xfrm>
            <a:custGeom>
              <a:avLst/>
              <a:gdLst>
                <a:gd name="T0" fmla="*/ 15 w 22"/>
                <a:gd name="T1" fmla="*/ 33 h 47"/>
                <a:gd name="T2" fmla="*/ 12 w 22"/>
                <a:gd name="T3" fmla="*/ 3 h 47"/>
                <a:gd name="T4" fmla="*/ 0 w 22"/>
                <a:gd name="T5" fmla="*/ 0 h 47"/>
                <a:gd name="T6" fmla="*/ 0 w 22"/>
                <a:gd name="T7" fmla="*/ 47 h 47"/>
                <a:gd name="T8" fmla="*/ 15 w 22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5" y="33"/>
                  </a:moveTo>
                  <a:cubicBezTo>
                    <a:pt x="20" y="23"/>
                    <a:pt x="22" y="10"/>
                    <a:pt x="12" y="3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3"/>
                    <a:pt x="11" y="39"/>
                    <a:pt x="15" y="3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98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445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9052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254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4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76250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3571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39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111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04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9373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942975" y="6564313"/>
              <a:ext cx="295275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25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080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9794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3287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63638" y="6448426"/>
              <a:ext cx="322263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4112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12954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748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4493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7938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287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8811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760538" y="6524626"/>
              <a:ext cx="63500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43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917700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2637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0986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463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auto">
            <a:xfrm>
              <a:off x="22304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6130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3844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73208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66988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814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26987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30781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8527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32019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0337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2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2845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49"/>
            <p:cNvSpPr>
              <a:spLocks noChangeArrowheads="1"/>
            </p:cNvSpPr>
            <p:nvPr/>
          </p:nvSpPr>
          <p:spPr bwMode="auto">
            <a:xfrm>
              <a:off x="31686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548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226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6671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35020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37544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36337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40163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37877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41370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3971925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421957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102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44862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4256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4605338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44402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46878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45720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49514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47259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50720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49069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51577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5041900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54197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51958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5540375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53752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562292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3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79"/>
            <p:cNvSpPr>
              <a:spLocks noChangeArrowheads="1"/>
            </p:cNvSpPr>
            <p:nvPr/>
          </p:nvSpPr>
          <p:spPr bwMode="auto">
            <a:xfrm>
              <a:off x="55070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5889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566102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60102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584517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60928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59753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635476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61293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647858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63134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65611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91"/>
            <p:cNvSpPr>
              <a:spLocks noChangeArrowheads="1"/>
            </p:cNvSpPr>
            <p:nvPr/>
          </p:nvSpPr>
          <p:spPr bwMode="auto">
            <a:xfrm>
              <a:off x="64452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68246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65992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69437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67786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03103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97"/>
            <p:cNvSpPr>
              <a:spLocks noChangeArrowheads="1"/>
            </p:cNvSpPr>
            <p:nvPr/>
          </p:nvSpPr>
          <p:spPr bwMode="auto">
            <a:xfrm>
              <a:off x="69103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729297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7064375" y="6821488"/>
              <a:ext cx="225425" cy="53975"/>
            </a:xfrm>
            <a:custGeom>
              <a:avLst/>
              <a:gdLst>
                <a:gd name="T0" fmla="*/ 29 w 60"/>
                <a:gd name="T1" fmla="*/ 0 h 14"/>
                <a:gd name="T2" fmla="*/ 0 w 60"/>
                <a:gd name="T3" fmla="*/ 0 h 14"/>
                <a:gd name="T4" fmla="*/ 16 w 60"/>
                <a:gd name="T5" fmla="*/ 14 h 14"/>
                <a:gd name="T6" fmla="*/ 30 w 60"/>
                <a:gd name="T7" fmla="*/ 5 h 14"/>
                <a:gd name="T8" fmla="*/ 44 w 60"/>
                <a:gd name="T9" fmla="*/ 14 h 14"/>
                <a:gd name="T10" fmla="*/ 60 w 60"/>
                <a:gd name="T11" fmla="*/ 0 h 14"/>
                <a:gd name="T12" fmla="*/ 31 w 60"/>
                <a:gd name="T13" fmla="*/ 0 h 14"/>
                <a:gd name="T14" fmla="*/ 29 w 6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6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74136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72485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74961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7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6" y="2"/>
                    <a:pt x="42" y="5"/>
                    <a:pt x="40" y="9"/>
                  </a:cubicBezTo>
                  <a:cubicBezTo>
                    <a:pt x="37" y="5"/>
                    <a:pt x="33" y="2"/>
                    <a:pt x="27" y="2"/>
                  </a:cubicBezTo>
                  <a:cubicBezTo>
                    <a:pt x="18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73802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776287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75342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78835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7718425" y="6448426"/>
              <a:ext cx="325438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79660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09"/>
            <p:cNvSpPr>
              <a:spLocks noChangeArrowheads="1"/>
            </p:cNvSpPr>
            <p:nvPr/>
          </p:nvSpPr>
          <p:spPr bwMode="auto">
            <a:xfrm>
              <a:off x="78486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82280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80025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83518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29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818356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4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2" y="46"/>
                    <a:pt x="24" y="37"/>
                    <a:pt x="23" y="26"/>
                  </a:cubicBezTo>
                  <a:cubicBezTo>
                    <a:pt x="21" y="15"/>
                    <a:pt x="29" y="10"/>
                    <a:pt x="44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84343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15"/>
            <p:cNvSpPr>
              <a:spLocks noChangeArrowheads="1"/>
            </p:cNvSpPr>
            <p:nvPr/>
          </p:nvSpPr>
          <p:spPr bwMode="auto">
            <a:xfrm>
              <a:off x="83185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869791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847248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881697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865187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3" y="71"/>
                    <a:pt x="43" y="71"/>
                  </a:cubicBezTo>
                  <a:cubicBezTo>
                    <a:pt x="43" y="70"/>
                    <a:pt x="43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8904288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1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1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4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3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1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21"/>
            <p:cNvSpPr>
              <a:spLocks noChangeArrowheads="1"/>
            </p:cNvSpPr>
            <p:nvPr/>
          </p:nvSpPr>
          <p:spPr bwMode="auto">
            <a:xfrm>
              <a:off x="878363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9166225" y="6821488"/>
              <a:ext cx="117475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8937625" y="6821488"/>
              <a:ext cx="222250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8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92868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912177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8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369425" y="6564313"/>
              <a:ext cx="296863" cy="165100"/>
            </a:xfrm>
            <a:custGeom>
              <a:avLst/>
              <a:gdLst>
                <a:gd name="T0" fmla="*/ 12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8 w 79"/>
                <a:gd name="T9" fmla="*/ 41 h 43"/>
                <a:gd name="T10" fmla="*/ 39 w 79"/>
                <a:gd name="T11" fmla="*/ 32 h 43"/>
                <a:gd name="T12" fmla="*/ 60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6 w 79"/>
                <a:gd name="T21" fmla="*/ 15 h 43"/>
                <a:gd name="T22" fmla="*/ 51 w 79"/>
                <a:gd name="T23" fmla="*/ 2 h 43"/>
                <a:gd name="T24" fmla="*/ 39 w 79"/>
                <a:gd name="T25" fmla="*/ 9 h 43"/>
                <a:gd name="T26" fmla="*/ 27 w 79"/>
                <a:gd name="T27" fmla="*/ 2 h 43"/>
                <a:gd name="T28" fmla="*/ 12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2" y="15"/>
                  </a:moveTo>
                  <a:cubicBezTo>
                    <a:pt x="13" y="16"/>
                    <a:pt x="12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19" y="37"/>
                    <a:pt x="7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2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7"/>
            <p:cNvSpPr>
              <a:spLocks noChangeArrowheads="1"/>
            </p:cNvSpPr>
            <p:nvPr/>
          </p:nvSpPr>
          <p:spPr bwMode="auto">
            <a:xfrm>
              <a:off x="925353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9636125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940752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9756775" y="6821488"/>
              <a:ext cx="111125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959008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983932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133"/>
            <p:cNvSpPr>
              <a:spLocks noChangeArrowheads="1"/>
            </p:cNvSpPr>
            <p:nvPr/>
          </p:nvSpPr>
          <p:spPr bwMode="auto">
            <a:xfrm>
              <a:off x="972185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010126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987583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0221913" y="6821488"/>
              <a:ext cx="115888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0056813" y="6448426"/>
              <a:ext cx="325438" cy="273050"/>
            </a:xfrm>
            <a:custGeom>
              <a:avLst/>
              <a:gdLst>
                <a:gd name="T0" fmla="*/ 25 w 87"/>
                <a:gd name="T1" fmla="*/ 51 h 71"/>
                <a:gd name="T2" fmla="*/ 44 w 87"/>
                <a:gd name="T3" fmla="*/ 71 h 71"/>
                <a:gd name="T4" fmla="*/ 44 w 87"/>
                <a:gd name="T5" fmla="*/ 69 h 71"/>
                <a:gd name="T6" fmla="*/ 44 w 87"/>
                <a:gd name="T7" fmla="*/ 71 h 71"/>
                <a:gd name="T8" fmla="*/ 63 w 87"/>
                <a:gd name="T9" fmla="*/ 51 h 71"/>
                <a:gd name="T10" fmla="*/ 80 w 87"/>
                <a:gd name="T11" fmla="*/ 35 h 71"/>
                <a:gd name="T12" fmla="*/ 77 w 87"/>
                <a:gd name="T13" fmla="*/ 5 h 71"/>
                <a:gd name="T14" fmla="*/ 44 w 87"/>
                <a:gd name="T15" fmla="*/ 10 h 71"/>
                <a:gd name="T16" fmla="*/ 65 w 87"/>
                <a:gd name="T17" fmla="*/ 26 h 71"/>
                <a:gd name="T18" fmla="*/ 44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2" y="63"/>
                    <a:pt x="44" y="71"/>
                    <a:pt x="44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6" y="63"/>
                    <a:pt x="63" y="51"/>
                  </a:cubicBezTo>
                  <a:cubicBezTo>
                    <a:pt x="70" y="46"/>
                    <a:pt x="75" y="41"/>
                    <a:pt x="80" y="35"/>
                  </a:cubicBezTo>
                  <a:cubicBezTo>
                    <a:pt x="85" y="25"/>
                    <a:pt x="87" y="12"/>
                    <a:pt x="77" y="5"/>
                  </a:cubicBezTo>
                  <a:cubicBezTo>
                    <a:pt x="70" y="0"/>
                    <a:pt x="57" y="0"/>
                    <a:pt x="44" y="10"/>
                  </a:cubicBezTo>
                  <a:cubicBezTo>
                    <a:pt x="59" y="10"/>
                    <a:pt x="66" y="15"/>
                    <a:pt x="65" y="26"/>
                  </a:cubicBezTo>
                  <a:cubicBezTo>
                    <a:pt x="63" y="37"/>
                    <a:pt x="46" y="46"/>
                    <a:pt x="44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9" y="10"/>
                    <a:pt x="43" y="1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12"/>
                    <a:pt x="3" y="25"/>
                    <a:pt x="8" y="35"/>
                  </a:cubicBezTo>
                  <a:cubicBezTo>
                    <a:pt x="12" y="41"/>
                    <a:pt x="18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030763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6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5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6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0" y="43"/>
                    <a:pt x="60" y="41"/>
                  </a:cubicBezTo>
                  <a:cubicBezTo>
                    <a:pt x="68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5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139"/>
            <p:cNvSpPr>
              <a:spLocks noChangeArrowheads="1"/>
            </p:cNvSpPr>
            <p:nvPr/>
          </p:nvSpPr>
          <p:spPr bwMode="auto">
            <a:xfrm>
              <a:off x="10186988" y="6524626"/>
              <a:ext cx="6508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0571163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0345738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ubicBezTo>
                    <a:pt x="21" y="14"/>
                    <a:pt x="27" y="10"/>
                    <a:pt x="29" y="5"/>
                  </a:cubicBezTo>
                  <a:cubicBezTo>
                    <a:pt x="31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0690225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0525125" y="6448426"/>
              <a:ext cx="327025" cy="273050"/>
            </a:xfrm>
            <a:custGeom>
              <a:avLst/>
              <a:gdLst>
                <a:gd name="T0" fmla="*/ 25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4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4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3 w 87"/>
                <a:gd name="T21" fmla="*/ 26 h 71"/>
                <a:gd name="T22" fmla="*/ 43 w 87"/>
                <a:gd name="T23" fmla="*/ 10 h 71"/>
                <a:gd name="T24" fmla="*/ 11 w 87"/>
                <a:gd name="T25" fmla="*/ 5 h 71"/>
                <a:gd name="T26" fmla="*/ 8 w 87"/>
                <a:gd name="T27" fmla="*/ 35 h 71"/>
                <a:gd name="T28" fmla="*/ 25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5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1"/>
                    <a:pt x="45" y="63"/>
                    <a:pt x="62" y="51"/>
                  </a:cubicBezTo>
                  <a:cubicBezTo>
                    <a:pt x="70" y="46"/>
                    <a:pt x="75" y="41"/>
                    <a:pt x="79" y="35"/>
                  </a:cubicBezTo>
                  <a:cubicBezTo>
                    <a:pt x="85" y="25"/>
                    <a:pt x="87" y="12"/>
                    <a:pt x="76" y="5"/>
                  </a:cubicBezTo>
                  <a:cubicBezTo>
                    <a:pt x="69" y="0"/>
                    <a:pt x="56" y="0"/>
                    <a:pt x="44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6" y="46"/>
                    <a:pt x="43" y="62"/>
                  </a:cubicBezTo>
                  <a:cubicBezTo>
                    <a:pt x="41" y="46"/>
                    <a:pt x="24" y="37"/>
                    <a:pt x="23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8" y="0"/>
                    <a:pt x="11" y="5"/>
                  </a:cubicBezTo>
                  <a:cubicBezTo>
                    <a:pt x="0" y="12"/>
                    <a:pt x="2" y="25"/>
                    <a:pt x="8" y="35"/>
                  </a:cubicBezTo>
                  <a:cubicBezTo>
                    <a:pt x="12" y="41"/>
                    <a:pt x="17" y="46"/>
                    <a:pt x="25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0772775" y="6564313"/>
              <a:ext cx="296863" cy="165100"/>
            </a:xfrm>
            <a:custGeom>
              <a:avLst/>
              <a:gdLst>
                <a:gd name="T0" fmla="*/ 13 w 79"/>
                <a:gd name="T1" fmla="*/ 15 h 43"/>
                <a:gd name="T2" fmla="*/ 13 w 79"/>
                <a:gd name="T3" fmla="*/ 17 h 43"/>
                <a:gd name="T4" fmla="*/ 27 w 79"/>
                <a:gd name="T5" fmla="*/ 27 h 43"/>
                <a:gd name="T6" fmla="*/ 2 w 79"/>
                <a:gd name="T7" fmla="*/ 22 h 43"/>
                <a:gd name="T8" fmla="*/ 19 w 79"/>
                <a:gd name="T9" fmla="*/ 41 h 43"/>
                <a:gd name="T10" fmla="*/ 40 w 79"/>
                <a:gd name="T11" fmla="*/ 32 h 43"/>
                <a:gd name="T12" fmla="*/ 61 w 79"/>
                <a:gd name="T13" fmla="*/ 41 h 43"/>
                <a:gd name="T14" fmla="*/ 77 w 79"/>
                <a:gd name="T15" fmla="*/ 22 h 43"/>
                <a:gd name="T16" fmla="*/ 52 w 79"/>
                <a:gd name="T17" fmla="*/ 27 h 43"/>
                <a:gd name="T18" fmla="*/ 66 w 79"/>
                <a:gd name="T19" fmla="*/ 17 h 43"/>
                <a:gd name="T20" fmla="*/ 67 w 79"/>
                <a:gd name="T21" fmla="*/ 15 h 43"/>
                <a:gd name="T22" fmla="*/ 52 w 79"/>
                <a:gd name="T23" fmla="*/ 2 h 43"/>
                <a:gd name="T24" fmla="*/ 40 w 79"/>
                <a:gd name="T25" fmla="*/ 9 h 43"/>
                <a:gd name="T26" fmla="*/ 28 w 79"/>
                <a:gd name="T27" fmla="*/ 2 h 43"/>
                <a:gd name="T28" fmla="*/ 13 w 79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3">
                  <a:moveTo>
                    <a:pt x="13" y="15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8" y="7"/>
                    <a:pt x="35" y="17"/>
                    <a:pt x="27" y="27"/>
                  </a:cubicBezTo>
                  <a:cubicBezTo>
                    <a:pt x="20" y="37"/>
                    <a:pt x="7" y="30"/>
                    <a:pt x="2" y="22"/>
                  </a:cubicBezTo>
                  <a:cubicBezTo>
                    <a:pt x="0" y="31"/>
                    <a:pt x="10" y="39"/>
                    <a:pt x="19" y="41"/>
                  </a:cubicBezTo>
                  <a:cubicBezTo>
                    <a:pt x="28" y="43"/>
                    <a:pt x="35" y="39"/>
                    <a:pt x="40" y="32"/>
                  </a:cubicBezTo>
                  <a:cubicBezTo>
                    <a:pt x="44" y="39"/>
                    <a:pt x="51" y="43"/>
                    <a:pt x="61" y="41"/>
                  </a:cubicBezTo>
                  <a:cubicBezTo>
                    <a:pt x="69" y="39"/>
                    <a:pt x="79" y="31"/>
                    <a:pt x="77" y="22"/>
                  </a:cubicBezTo>
                  <a:cubicBezTo>
                    <a:pt x="72" y="30"/>
                    <a:pt x="60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7" y="16"/>
                    <a:pt x="66" y="16"/>
                    <a:pt x="67" y="15"/>
                  </a:cubicBezTo>
                  <a:cubicBezTo>
                    <a:pt x="67" y="8"/>
                    <a:pt x="61" y="0"/>
                    <a:pt x="52" y="2"/>
                  </a:cubicBezTo>
                  <a:cubicBezTo>
                    <a:pt x="47" y="2"/>
                    <a:pt x="42" y="5"/>
                    <a:pt x="40" y="9"/>
                  </a:cubicBezTo>
                  <a:cubicBezTo>
                    <a:pt x="37" y="5"/>
                    <a:pt x="33" y="2"/>
                    <a:pt x="28" y="2"/>
                  </a:cubicBezTo>
                  <a:cubicBezTo>
                    <a:pt x="19" y="0"/>
                    <a:pt x="12" y="8"/>
                    <a:pt x="13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10656888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103947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0810875" y="6821488"/>
              <a:ext cx="220663" cy="53975"/>
            </a:xfrm>
            <a:custGeom>
              <a:avLst/>
              <a:gdLst>
                <a:gd name="T0" fmla="*/ 29 w 59"/>
                <a:gd name="T1" fmla="*/ 0 h 14"/>
                <a:gd name="T2" fmla="*/ 0 w 59"/>
                <a:gd name="T3" fmla="*/ 0 h 14"/>
                <a:gd name="T4" fmla="*/ 16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9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8" y="14"/>
                    <a:pt x="44" y="14"/>
                  </a:cubicBezTo>
                  <a:cubicBezTo>
                    <a:pt x="52" y="14"/>
                    <a:pt x="59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11160125" y="6821488"/>
              <a:ext cx="115888" cy="53975"/>
            </a:xfrm>
            <a:custGeom>
              <a:avLst/>
              <a:gdLst>
                <a:gd name="T0" fmla="*/ 15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5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14"/>
                  </a:moveTo>
                  <a:cubicBezTo>
                    <a:pt x="23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10995025" y="6448426"/>
              <a:ext cx="327025" cy="273050"/>
            </a:xfrm>
            <a:custGeom>
              <a:avLst/>
              <a:gdLst>
                <a:gd name="T0" fmla="*/ 24 w 87"/>
                <a:gd name="T1" fmla="*/ 51 h 71"/>
                <a:gd name="T2" fmla="*/ 43 w 87"/>
                <a:gd name="T3" fmla="*/ 71 h 71"/>
                <a:gd name="T4" fmla="*/ 43 w 87"/>
                <a:gd name="T5" fmla="*/ 69 h 71"/>
                <a:gd name="T6" fmla="*/ 43 w 87"/>
                <a:gd name="T7" fmla="*/ 71 h 71"/>
                <a:gd name="T8" fmla="*/ 62 w 87"/>
                <a:gd name="T9" fmla="*/ 51 h 71"/>
                <a:gd name="T10" fmla="*/ 79 w 87"/>
                <a:gd name="T11" fmla="*/ 35 h 71"/>
                <a:gd name="T12" fmla="*/ 76 w 87"/>
                <a:gd name="T13" fmla="*/ 5 h 71"/>
                <a:gd name="T14" fmla="*/ 43 w 87"/>
                <a:gd name="T15" fmla="*/ 10 h 71"/>
                <a:gd name="T16" fmla="*/ 64 w 87"/>
                <a:gd name="T17" fmla="*/ 26 h 71"/>
                <a:gd name="T18" fmla="*/ 43 w 87"/>
                <a:gd name="T19" fmla="*/ 62 h 71"/>
                <a:gd name="T20" fmla="*/ 22 w 87"/>
                <a:gd name="T21" fmla="*/ 26 h 71"/>
                <a:gd name="T22" fmla="*/ 43 w 87"/>
                <a:gd name="T23" fmla="*/ 10 h 71"/>
                <a:gd name="T24" fmla="*/ 10 w 87"/>
                <a:gd name="T25" fmla="*/ 5 h 71"/>
                <a:gd name="T26" fmla="*/ 7 w 87"/>
                <a:gd name="T27" fmla="*/ 35 h 71"/>
                <a:gd name="T28" fmla="*/ 24 w 87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5" y="41"/>
                    <a:pt x="79" y="35"/>
                  </a:cubicBezTo>
                  <a:cubicBezTo>
                    <a:pt x="84" y="25"/>
                    <a:pt x="87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6" y="15"/>
                    <a:pt x="64" y="26"/>
                  </a:cubicBezTo>
                  <a:cubicBezTo>
                    <a:pt x="63" y="37"/>
                    <a:pt x="45" y="46"/>
                    <a:pt x="43" y="62"/>
                  </a:cubicBezTo>
                  <a:cubicBezTo>
                    <a:pt x="41" y="46"/>
                    <a:pt x="24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2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11242675" y="6564313"/>
              <a:ext cx="292100" cy="165100"/>
            </a:xfrm>
            <a:custGeom>
              <a:avLst/>
              <a:gdLst>
                <a:gd name="T0" fmla="*/ 12 w 78"/>
                <a:gd name="T1" fmla="*/ 15 h 43"/>
                <a:gd name="T2" fmla="*/ 13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7 w 78"/>
                <a:gd name="T15" fmla="*/ 22 h 43"/>
                <a:gd name="T16" fmla="*/ 52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3" y="17"/>
                  </a:cubicBezTo>
                  <a:cubicBezTo>
                    <a:pt x="17" y="7"/>
                    <a:pt x="35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10" y="39"/>
                    <a:pt x="18" y="41"/>
                  </a:cubicBezTo>
                  <a:cubicBezTo>
                    <a:pt x="28" y="43"/>
                    <a:pt x="35" y="39"/>
                    <a:pt x="39" y="32"/>
                  </a:cubicBezTo>
                  <a:cubicBezTo>
                    <a:pt x="44" y="39"/>
                    <a:pt x="51" y="43"/>
                    <a:pt x="60" y="41"/>
                  </a:cubicBezTo>
                  <a:cubicBezTo>
                    <a:pt x="69" y="39"/>
                    <a:pt x="78" y="31"/>
                    <a:pt x="77" y="22"/>
                  </a:cubicBezTo>
                  <a:cubicBezTo>
                    <a:pt x="72" y="30"/>
                    <a:pt x="59" y="37"/>
                    <a:pt x="52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7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1"/>
            <p:cNvSpPr>
              <a:spLocks noChangeArrowheads="1"/>
            </p:cNvSpPr>
            <p:nvPr/>
          </p:nvSpPr>
          <p:spPr bwMode="auto">
            <a:xfrm>
              <a:off x="11126788" y="6524626"/>
              <a:ext cx="58738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11504613" y="6821488"/>
              <a:ext cx="117475" cy="53975"/>
            </a:xfrm>
            <a:custGeom>
              <a:avLst/>
              <a:gdLst>
                <a:gd name="T0" fmla="*/ 16 w 31"/>
                <a:gd name="T1" fmla="*/ 14 h 14"/>
                <a:gd name="T2" fmla="*/ 31 w 31"/>
                <a:gd name="T3" fmla="*/ 0 h 14"/>
                <a:gd name="T4" fmla="*/ 0 w 31"/>
                <a:gd name="T5" fmla="*/ 0 h 14"/>
                <a:gd name="T6" fmla="*/ 16 w 3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6" y="14"/>
                  </a:moveTo>
                  <a:cubicBezTo>
                    <a:pt x="24" y="14"/>
                    <a:pt x="30" y="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8" y="14"/>
                    <a:pt x="16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11280775" y="6821488"/>
              <a:ext cx="220663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30 w 59"/>
                <a:gd name="T7" fmla="*/ 5 h 14"/>
                <a:gd name="T8" fmla="*/ 44 w 59"/>
                <a:gd name="T9" fmla="*/ 14 h 14"/>
                <a:gd name="T10" fmla="*/ 59 w 59"/>
                <a:gd name="T11" fmla="*/ 0 h 14"/>
                <a:gd name="T12" fmla="*/ 31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30" y="5"/>
                  </a:cubicBezTo>
                  <a:cubicBezTo>
                    <a:pt x="32" y="10"/>
                    <a:pt x="37" y="14"/>
                    <a:pt x="44" y="14"/>
                  </a:cubicBezTo>
                  <a:cubicBezTo>
                    <a:pt x="52" y="14"/>
                    <a:pt x="58" y="8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11628438" y="6821488"/>
              <a:ext cx="112713" cy="53975"/>
            </a:xfrm>
            <a:custGeom>
              <a:avLst/>
              <a:gdLst>
                <a:gd name="T0" fmla="*/ 15 w 30"/>
                <a:gd name="T1" fmla="*/ 14 h 14"/>
                <a:gd name="T2" fmla="*/ 30 w 30"/>
                <a:gd name="T3" fmla="*/ 0 h 14"/>
                <a:gd name="T4" fmla="*/ 0 w 30"/>
                <a:gd name="T5" fmla="*/ 0 h 14"/>
                <a:gd name="T6" fmla="*/ 15 w 3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23" y="14"/>
                    <a:pt x="30" y="8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4"/>
                    <a:pt x="15" y="14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11463338" y="6448426"/>
              <a:ext cx="323850" cy="273050"/>
            </a:xfrm>
            <a:custGeom>
              <a:avLst/>
              <a:gdLst>
                <a:gd name="T0" fmla="*/ 24 w 86"/>
                <a:gd name="T1" fmla="*/ 51 h 71"/>
                <a:gd name="T2" fmla="*/ 43 w 86"/>
                <a:gd name="T3" fmla="*/ 71 h 71"/>
                <a:gd name="T4" fmla="*/ 43 w 86"/>
                <a:gd name="T5" fmla="*/ 69 h 71"/>
                <a:gd name="T6" fmla="*/ 43 w 86"/>
                <a:gd name="T7" fmla="*/ 71 h 71"/>
                <a:gd name="T8" fmla="*/ 62 w 86"/>
                <a:gd name="T9" fmla="*/ 51 h 71"/>
                <a:gd name="T10" fmla="*/ 79 w 86"/>
                <a:gd name="T11" fmla="*/ 35 h 71"/>
                <a:gd name="T12" fmla="*/ 76 w 86"/>
                <a:gd name="T13" fmla="*/ 5 h 71"/>
                <a:gd name="T14" fmla="*/ 43 w 86"/>
                <a:gd name="T15" fmla="*/ 10 h 71"/>
                <a:gd name="T16" fmla="*/ 64 w 86"/>
                <a:gd name="T17" fmla="*/ 26 h 71"/>
                <a:gd name="T18" fmla="*/ 43 w 86"/>
                <a:gd name="T19" fmla="*/ 62 h 71"/>
                <a:gd name="T20" fmla="*/ 22 w 86"/>
                <a:gd name="T21" fmla="*/ 26 h 71"/>
                <a:gd name="T22" fmla="*/ 43 w 86"/>
                <a:gd name="T23" fmla="*/ 10 h 71"/>
                <a:gd name="T24" fmla="*/ 10 w 86"/>
                <a:gd name="T25" fmla="*/ 5 h 71"/>
                <a:gd name="T26" fmla="*/ 7 w 86"/>
                <a:gd name="T27" fmla="*/ 35 h 71"/>
                <a:gd name="T28" fmla="*/ 24 w 86"/>
                <a:gd name="T2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1">
                  <a:moveTo>
                    <a:pt x="24" y="51"/>
                  </a:moveTo>
                  <a:cubicBezTo>
                    <a:pt x="41" y="63"/>
                    <a:pt x="43" y="71"/>
                    <a:pt x="43" y="71"/>
                  </a:cubicBezTo>
                  <a:cubicBezTo>
                    <a:pt x="43" y="70"/>
                    <a:pt x="43" y="70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1"/>
                    <a:pt x="45" y="63"/>
                    <a:pt x="62" y="51"/>
                  </a:cubicBezTo>
                  <a:cubicBezTo>
                    <a:pt x="69" y="46"/>
                    <a:pt x="74" y="41"/>
                    <a:pt x="79" y="35"/>
                  </a:cubicBezTo>
                  <a:cubicBezTo>
                    <a:pt x="84" y="25"/>
                    <a:pt x="86" y="12"/>
                    <a:pt x="76" y="5"/>
                  </a:cubicBezTo>
                  <a:cubicBezTo>
                    <a:pt x="69" y="0"/>
                    <a:pt x="56" y="0"/>
                    <a:pt x="43" y="10"/>
                  </a:cubicBezTo>
                  <a:cubicBezTo>
                    <a:pt x="58" y="10"/>
                    <a:pt x="65" y="15"/>
                    <a:pt x="64" y="26"/>
                  </a:cubicBezTo>
                  <a:cubicBezTo>
                    <a:pt x="62" y="37"/>
                    <a:pt x="45" y="46"/>
                    <a:pt x="43" y="62"/>
                  </a:cubicBezTo>
                  <a:cubicBezTo>
                    <a:pt x="41" y="46"/>
                    <a:pt x="23" y="37"/>
                    <a:pt x="22" y="26"/>
                  </a:cubicBezTo>
                  <a:cubicBezTo>
                    <a:pt x="21" y="15"/>
                    <a:pt x="28" y="10"/>
                    <a:pt x="43" y="10"/>
                  </a:cubicBezTo>
                  <a:cubicBezTo>
                    <a:pt x="30" y="0"/>
                    <a:pt x="17" y="0"/>
                    <a:pt x="10" y="5"/>
                  </a:cubicBezTo>
                  <a:cubicBezTo>
                    <a:pt x="0" y="12"/>
                    <a:pt x="2" y="25"/>
                    <a:pt x="7" y="35"/>
                  </a:cubicBezTo>
                  <a:cubicBezTo>
                    <a:pt x="11" y="41"/>
                    <a:pt x="17" y="46"/>
                    <a:pt x="24" y="51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11710988" y="6564313"/>
              <a:ext cx="293688" cy="165100"/>
            </a:xfrm>
            <a:custGeom>
              <a:avLst/>
              <a:gdLst>
                <a:gd name="T0" fmla="*/ 12 w 78"/>
                <a:gd name="T1" fmla="*/ 15 h 43"/>
                <a:gd name="T2" fmla="*/ 12 w 78"/>
                <a:gd name="T3" fmla="*/ 17 h 43"/>
                <a:gd name="T4" fmla="*/ 27 w 78"/>
                <a:gd name="T5" fmla="*/ 27 h 43"/>
                <a:gd name="T6" fmla="*/ 2 w 78"/>
                <a:gd name="T7" fmla="*/ 22 h 43"/>
                <a:gd name="T8" fmla="*/ 18 w 78"/>
                <a:gd name="T9" fmla="*/ 41 h 43"/>
                <a:gd name="T10" fmla="*/ 39 w 78"/>
                <a:gd name="T11" fmla="*/ 32 h 43"/>
                <a:gd name="T12" fmla="*/ 60 w 78"/>
                <a:gd name="T13" fmla="*/ 41 h 43"/>
                <a:gd name="T14" fmla="*/ 76 w 78"/>
                <a:gd name="T15" fmla="*/ 22 h 43"/>
                <a:gd name="T16" fmla="*/ 51 w 78"/>
                <a:gd name="T17" fmla="*/ 27 h 43"/>
                <a:gd name="T18" fmla="*/ 66 w 78"/>
                <a:gd name="T19" fmla="*/ 17 h 43"/>
                <a:gd name="T20" fmla="*/ 66 w 78"/>
                <a:gd name="T21" fmla="*/ 15 h 43"/>
                <a:gd name="T22" fmla="*/ 51 w 78"/>
                <a:gd name="T23" fmla="*/ 2 h 43"/>
                <a:gd name="T24" fmla="*/ 39 w 78"/>
                <a:gd name="T25" fmla="*/ 9 h 43"/>
                <a:gd name="T26" fmla="*/ 27 w 78"/>
                <a:gd name="T27" fmla="*/ 2 h 43"/>
                <a:gd name="T28" fmla="*/ 12 w 78"/>
                <a:gd name="T2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3">
                  <a:moveTo>
                    <a:pt x="12" y="15"/>
                  </a:moveTo>
                  <a:cubicBezTo>
                    <a:pt x="12" y="16"/>
                    <a:pt x="12" y="16"/>
                    <a:pt x="12" y="17"/>
                  </a:cubicBezTo>
                  <a:cubicBezTo>
                    <a:pt x="17" y="7"/>
                    <a:pt x="34" y="17"/>
                    <a:pt x="27" y="27"/>
                  </a:cubicBezTo>
                  <a:cubicBezTo>
                    <a:pt x="19" y="37"/>
                    <a:pt x="6" y="30"/>
                    <a:pt x="2" y="22"/>
                  </a:cubicBezTo>
                  <a:cubicBezTo>
                    <a:pt x="0" y="31"/>
                    <a:pt x="9" y="39"/>
                    <a:pt x="18" y="41"/>
                  </a:cubicBezTo>
                  <a:cubicBezTo>
                    <a:pt x="27" y="43"/>
                    <a:pt x="35" y="39"/>
                    <a:pt x="39" y="32"/>
                  </a:cubicBezTo>
                  <a:cubicBezTo>
                    <a:pt x="43" y="39"/>
                    <a:pt x="51" y="43"/>
                    <a:pt x="60" y="41"/>
                  </a:cubicBezTo>
                  <a:cubicBezTo>
                    <a:pt x="69" y="39"/>
                    <a:pt x="78" y="31"/>
                    <a:pt x="76" y="22"/>
                  </a:cubicBezTo>
                  <a:cubicBezTo>
                    <a:pt x="72" y="30"/>
                    <a:pt x="59" y="37"/>
                    <a:pt x="51" y="27"/>
                  </a:cubicBezTo>
                  <a:cubicBezTo>
                    <a:pt x="44" y="17"/>
                    <a:pt x="61" y="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7" y="8"/>
                    <a:pt x="60" y="0"/>
                    <a:pt x="51" y="2"/>
                  </a:cubicBezTo>
                  <a:cubicBezTo>
                    <a:pt x="46" y="2"/>
                    <a:pt x="42" y="5"/>
                    <a:pt x="39" y="9"/>
                  </a:cubicBezTo>
                  <a:cubicBezTo>
                    <a:pt x="36" y="5"/>
                    <a:pt x="32" y="2"/>
                    <a:pt x="27" y="2"/>
                  </a:cubicBezTo>
                  <a:cubicBezTo>
                    <a:pt x="18" y="0"/>
                    <a:pt x="11" y="8"/>
                    <a:pt x="12" y="15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157"/>
            <p:cNvSpPr>
              <a:spLocks noChangeArrowheads="1"/>
            </p:cNvSpPr>
            <p:nvPr/>
          </p:nvSpPr>
          <p:spPr bwMode="auto">
            <a:xfrm>
              <a:off x="11595100" y="6524626"/>
              <a:ext cx="60325" cy="66675"/>
            </a:xfrm>
            <a:prstGeom prst="ellipse">
              <a:avLst/>
            </a:pr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11974513" y="6821488"/>
              <a:ext cx="38100" cy="50800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0 h 13"/>
                <a:gd name="T4" fmla="*/ 0 w 10"/>
                <a:gd name="T5" fmla="*/ 0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5" y="11"/>
                    <a:pt x="10" y="1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11749088" y="6821488"/>
              <a:ext cx="222250" cy="53975"/>
            </a:xfrm>
            <a:custGeom>
              <a:avLst/>
              <a:gdLst>
                <a:gd name="T0" fmla="*/ 28 w 59"/>
                <a:gd name="T1" fmla="*/ 0 h 14"/>
                <a:gd name="T2" fmla="*/ 0 w 59"/>
                <a:gd name="T3" fmla="*/ 0 h 14"/>
                <a:gd name="T4" fmla="*/ 15 w 59"/>
                <a:gd name="T5" fmla="*/ 14 h 14"/>
                <a:gd name="T6" fmla="*/ 29 w 59"/>
                <a:gd name="T7" fmla="*/ 5 h 14"/>
                <a:gd name="T8" fmla="*/ 43 w 59"/>
                <a:gd name="T9" fmla="*/ 14 h 14"/>
                <a:gd name="T10" fmla="*/ 59 w 59"/>
                <a:gd name="T11" fmla="*/ 0 h 14"/>
                <a:gd name="T12" fmla="*/ 30 w 59"/>
                <a:gd name="T13" fmla="*/ 0 h 14"/>
                <a:gd name="T14" fmla="*/ 28 w 5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7" y="14"/>
                    <a:pt x="15" y="14"/>
                  </a:cubicBezTo>
                  <a:cubicBezTo>
                    <a:pt x="22" y="14"/>
                    <a:pt x="27" y="10"/>
                    <a:pt x="29" y="5"/>
                  </a:cubicBezTo>
                  <a:cubicBezTo>
                    <a:pt x="32" y="10"/>
                    <a:pt x="37" y="14"/>
                    <a:pt x="43" y="14"/>
                  </a:cubicBezTo>
                  <a:cubicBezTo>
                    <a:pt x="51" y="14"/>
                    <a:pt x="58" y="8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11930063" y="6456363"/>
              <a:ext cx="82550" cy="180975"/>
            </a:xfrm>
            <a:custGeom>
              <a:avLst/>
              <a:gdLst>
                <a:gd name="T0" fmla="*/ 11 w 22"/>
                <a:gd name="T1" fmla="*/ 3 h 47"/>
                <a:gd name="T2" fmla="*/ 8 w 22"/>
                <a:gd name="T3" fmla="*/ 33 h 47"/>
                <a:gd name="T4" fmla="*/ 22 w 22"/>
                <a:gd name="T5" fmla="*/ 47 h 47"/>
                <a:gd name="T6" fmla="*/ 22 w 22"/>
                <a:gd name="T7" fmla="*/ 0 h 47"/>
                <a:gd name="T8" fmla="*/ 11 w 2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1" y="3"/>
                  </a:moveTo>
                  <a:cubicBezTo>
                    <a:pt x="0" y="10"/>
                    <a:pt x="2" y="23"/>
                    <a:pt x="8" y="33"/>
                  </a:cubicBezTo>
                  <a:cubicBezTo>
                    <a:pt x="12" y="39"/>
                    <a:pt x="16" y="43"/>
                    <a:pt x="2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1"/>
                    <a:pt x="11" y="3"/>
                  </a:cubicBez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0" y="6778626"/>
              <a:ext cx="12012613" cy="31750"/>
            </a:xfrm>
            <a:custGeom>
              <a:avLst/>
              <a:gdLst>
                <a:gd name="T0" fmla="*/ 7179 w 7567"/>
                <a:gd name="T1" fmla="*/ 0 h 20"/>
                <a:gd name="T2" fmla="*/ 6886 w 7567"/>
                <a:gd name="T3" fmla="*/ 0 h 20"/>
                <a:gd name="T4" fmla="*/ 6590 w 7567"/>
                <a:gd name="T5" fmla="*/ 0 h 20"/>
                <a:gd name="T6" fmla="*/ 6294 w 7567"/>
                <a:gd name="T7" fmla="*/ 0 h 20"/>
                <a:gd name="T8" fmla="*/ 5999 w 7567"/>
                <a:gd name="T9" fmla="*/ 0 h 20"/>
                <a:gd name="T10" fmla="*/ 5706 w 7567"/>
                <a:gd name="T11" fmla="*/ 0 h 20"/>
                <a:gd name="T12" fmla="*/ 5410 w 7567"/>
                <a:gd name="T13" fmla="*/ 0 h 20"/>
                <a:gd name="T14" fmla="*/ 5115 w 7567"/>
                <a:gd name="T15" fmla="*/ 0 h 20"/>
                <a:gd name="T16" fmla="*/ 4819 w 7567"/>
                <a:gd name="T17" fmla="*/ 0 h 20"/>
                <a:gd name="T18" fmla="*/ 4526 w 7567"/>
                <a:gd name="T19" fmla="*/ 0 h 20"/>
                <a:gd name="T20" fmla="*/ 4230 w 7567"/>
                <a:gd name="T21" fmla="*/ 0 h 20"/>
                <a:gd name="T22" fmla="*/ 3935 w 7567"/>
                <a:gd name="T23" fmla="*/ 0 h 20"/>
                <a:gd name="T24" fmla="*/ 3641 w 7567"/>
                <a:gd name="T25" fmla="*/ 0 h 20"/>
                <a:gd name="T26" fmla="*/ 3346 w 7567"/>
                <a:gd name="T27" fmla="*/ 0 h 20"/>
                <a:gd name="T28" fmla="*/ 3050 w 7567"/>
                <a:gd name="T29" fmla="*/ 0 h 20"/>
                <a:gd name="T30" fmla="*/ 2755 w 7567"/>
                <a:gd name="T31" fmla="*/ 0 h 20"/>
                <a:gd name="T32" fmla="*/ 2462 w 7567"/>
                <a:gd name="T33" fmla="*/ 0 h 20"/>
                <a:gd name="T34" fmla="*/ 2166 w 7567"/>
                <a:gd name="T35" fmla="*/ 0 h 20"/>
                <a:gd name="T36" fmla="*/ 1870 w 7567"/>
                <a:gd name="T37" fmla="*/ 0 h 20"/>
                <a:gd name="T38" fmla="*/ 1575 w 7567"/>
                <a:gd name="T39" fmla="*/ 0 h 20"/>
                <a:gd name="T40" fmla="*/ 1282 w 7567"/>
                <a:gd name="T41" fmla="*/ 0 h 20"/>
                <a:gd name="T42" fmla="*/ 986 w 7567"/>
                <a:gd name="T43" fmla="*/ 0 h 20"/>
                <a:gd name="T44" fmla="*/ 690 w 7567"/>
                <a:gd name="T45" fmla="*/ 0 h 20"/>
                <a:gd name="T46" fmla="*/ 397 w 7567"/>
                <a:gd name="T47" fmla="*/ 0 h 20"/>
                <a:gd name="T48" fmla="*/ 102 w 7567"/>
                <a:gd name="T49" fmla="*/ 0 h 20"/>
                <a:gd name="T50" fmla="*/ 0 w 7567"/>
                <a:gd name="T51" fmla="*/ 0 h 20"/>
                <a:gd name="T52" fmla="*/ 92 w 7567"/>
                <a:gd name="T53" fmla="*/ 20 h 20"/>
                <a:gd name="T54" fmla="*/ 388 w 7567"/>
                <a:gd name="T55" fmla="*/ 20 h 20"/>
                <a:gd name="T56" fmla="*/ 683 w 7567"/>
                <a:gd name="T57" fmla="*/ 20 h 20"/>
                <a:gd name="T58" fmla="*/ 979 w 7567"/>
                <a:gd name="T59" fmla="*/ 20 h 20"/>
                <a:gd name="T60" fmla="*/ 1272 w 7567"/>
                <a:gd name="T61" fmla="*/ 20 h 20"/>
                <a:gd name="T62" fmla="*/ 1568 w 7567"/>
                <a:gd name="T63" fmla="*/ 20 h 20"/>
                <a:gd name="T64" fmla="*/ 1863 w 7567"/>
                <a:gd name="T65" fmla="*/ 20 h 20"/>
                <a:gd name="T66" fmla="*/ 2159 w 7567"/>
                <a:gd name="T67" fmla="*/ 20 h 20"/>
                <a:gd name="T68" fmla="*/ 2452 w 7567"/>
                <a:gd name="T69" fmla="*/ 20 h 20"/>
                <a:gd name="T70" fmla="*/ 2748 w 7567"/>
                <a:gd name="T71" fmla="*/ 20 h 20"/>
                <a:gd name="T72" fmla="*/ 3043 w 7567"/>
                <a:gd name="T73" fmla="*/ 20 h 20"/>
                <a:gd name="T74" fmla="*/ 3336 w 7567"/>
                <a:gd name="T75" fmla="*/ 20 h 20"/>
                <a:gd name="T76" fmla="*/ 3632 w 7567"/>
                <a:gd name="T77" fmla="*/ 20 h 20"/>
                <a:gd name="T78" fmla="*/ 3928 w 7567"/>
                <a:gd name="T79" fmla="*/ 20 h 20"/>
                <a:gd name="T80" fmla="*/ 4223 w 7567"/>
                <a:gd name="T81" fmla="*/ 20 h 20"/>
                <a:gd name="T82" fmla="*/ 4516 w 7567"/>
                <a:gd name="T83" fmla="*/ 20 h 20"/>
                <a:gd name="T84" fmla="*/ 4812 w 7567"/>
                <a:gd name="T85" fmla="*/ 20 h 20"/>
                <a:gd name="T86" fmla="*/ 5107 w 7567"/>
                <a:gd name="T87" fmla="*/ 20 h 20"/>
                <a:gd name="T88" fmla="*/ 5401 w 7567"/>
                <a:gd name="T89" fmla="*/ 20 h 20"/>
                <a:gd name="T90" fmla="*/ 5696 w 7567"/>
                <a:gd name="T91" fmla="*/ 20 h 20"/>
                <a:gd name="T92" fmla="*/ 5992 w 7567"/>
                <a:gd name="T93" fmla="*/ 20 h 20"/>
                <a:gd name="T94" fmla="*/ 6287 w 7567"/>
                <a:gd name="T95" fmla="*/ 20 h 20"/>
                <a:gd name="T96" fmla="*/ 6581 w 7567"/>
                <a:gd name="T97" fmla="*/ 20 h 20"/>
                <a:gd name="T98" fmla="*/ 6876 w 7567"/>
                <a:gd name="T99" fmla="*/ 20 h 20"/>
                <a:gd name="T100" fmla="*/ 7172 w 7567"/>
                <a:gd name="T101" fmla="*/ 20 h 20"/>
                <a:gd name="T102" fmla="*/ 7467 w 7567"/>
                <a:gd name="T103" fmla="*/ 20 h 20"/>
                <a:gd name="T104" fmla="*/ 7567 w 7567"/>
                <a:gd name="T105" fmla="*/ 20 h 20"/>
                <a:gd name="T106" fmla="*/ 7474 w 7567"/>
                <a:gd name="T10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2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388" y="20"/>
                  </a:lnTo>
                  <a:lnTo>
                    <a:pt x="397" y="20"/>
                  </a:lnTo>
                  <a:lnTo>
                    <a:pt x="683" y="20"/>
                  </a:lnTo>
                  <a:lnTo>
                    <a:pt x="690" y="20"/>
                  </a:lnTo>
                  <a:lnTo>
                    <a:pt x="979" y="20"/>
                  </a:lnTo>
                  <a:lnTo>
                    <a:pt x="986" y="20"/>
                  </a:lnTo>
                  <a:lnTo>
                    <a:pt x="1272" y="20"/>
                  </a:lnTo>
                  <a:lnTo>
                    <a:pt x="1282" y="20"/>
                  </a:lnTo>
                  <a:lnTo>
                    <a:pt x="1568" y="20"/>
                  </a:lnTo>
                  <a:lnTo>
                    <a:pt x="1575" y="20"/>
                  </a:lnTo>
                  <a:lnTo>
                    <a:pt x="1863" y="20"/>
                  </a:lnTo>
                  <a:lnTo>
                    <a:pt x="1870" y="20"/>
                  </a:lnTo>
                  <a:lnTo>
                    <a:pt x="2159" y="20"/>
                  </a:lnTo>
                  <a:lnTo>
                    <a:pt x="2166" y="20"/>
                  </a:lnTo>
                  <a:lnTo>
                    <a:pt x="2452" y="20"/>
                  </a:lnTo>
                  <a:lnTo>
                    <a:pt x="2462" y="20"/>
                  </a:lnTo>
                  <a:lnTo>
                    <a:pt x="2748" y="20"/>
                  </a:lnTo>
                  <a:lnTo>
                    <a:pt x="2755" y="20"/>
                  </a:lnTo>
                  <a:lnTo>
                    <a:pt x="3043" y="20"/>
                  </a:lnTo>
                  <a:lnTo>
                    <a:pt x="3050" y="20"/>
                  </a:lnTo>
                  <a:lnTo>
                    <a:pt x="3336" y="20"/>
                  </a:lnTo>
                  <a:lnTo>
                    <a:pt x="3346" y="20"/>
                  </a:lnTo>
                  <a:lnTo>
                    <a:pt x="3632" y="20"/>
                  </a:lnTo>
                  <a:lnTo>
                    <a:pt x="3641" y="20"/>
                  </a:lnTo>
                  <a:lnTo>
                    <a:pt x="3928" y="20"/>
                  </a:lnTo>
                  <a:lnTo>
                    <a:pt x="3935" y="20"/>
                  </a:lnTo>
                  <a:lnTo>
                    <a:pt x="4223" y="20"/>
                  </a:lnTo>
                  <a:lnTo>
                    <a:pt x="4230" y="20"/>
                  </a:lnTo>
                  <a:lnTo>
                    <a:pt x="4516" y="20"/>
                  </a:lnTo>
                  <a:lnTo>
                    <a:pt x="4526" y="20"/>
                  </a:lnTo>
                  <a:lnTo>
                    <a:pt x="4812" y="20"/>
                  </a:lnTo>
                  <a:lnTo>
                    <a:pt x="4819" y="20"/>
                  </a:lnTo>
                  <a:lnTo>
                    <a:pt x="5107" y="20"/>
                  </a:lnTo>
                  <a:lnTo>
                    <a:pt x="5115" y="20"/>
                  </a:lnTo>
                  <a:lnTo>
                    <a:pt x="5401" y="20"/>
                  </a:lnTo>
                  <a:lnTo>
                    <a:pt x="5410" y="20"/>
                  </a:lnTo>
                  <a:lnTo>
                    <a:pt x="5696" y="20"/>
                  </a:lnTo>
                  <a:lnTo>
                    <a:pt x="5706" y="20"/>
                  </a:lnTo>
                  <a:lnTo>
                    <a:pt x="5992" y="20"/>
                  </a:lnTo>
                  <a:lnTo>
                    <a:pt x="5999" y="20"/>
                  </a:lnTo>
                  <a:lnTo>
                    <a:pt x="6287" y="20"/>
                  </a:lnTo>
                  <a:lnTo>
                    <a:pt x="6294" y="20"/>
                  </a:lnTo>
                  <a:lnTo>
                    <a:pt x="6581" y="20"/>
                  </a:lnTo>
                  <a:lnTo>
                    <a:pt x="6590" y="20"/>
                  </a:lnTo>
                  <a:lnTo>
                    <a:pt x="6876" y="20"/>
                  </a:lnTo>
                  <a:lnTo>
                    <a:pt x="6886" y="20"/>
                  </a:lnTo>
                  <a:lnTo>
                    <a:pt x="7172" y="20"/>
                  </a:lnTo>
                  <a:lnTo>
                    <a:pt x="7179" y="20"/>
                  </a:lnTo>
                  <a:lnTo>
                    <a:pt x="7467" y="20"/>
                  </a:lnTo>
                  <a:lnTo>
                    <a:pt x="7474" y="20"/>
                  </a:lnTo>
                  <a:lnTo>
                    <a:pt x="7567" y="2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0" y="6732588"/>
              <a:ext cx="12012613" cy="15875"/>
            </a:xfrm>
            <a:custGeom>
              <a:avLst/>
              <a:gdLst>
                <a:gd name="T0" fmla="*/ 7179 w 7567"/>
                <a:gd name="T1" fmla="*/ 0 h 10"/>
                <a:gd name="T2" fmla="*/ 6886 w 7567"/>
                <a:gd name="T3" fmla="*/ 0 h 10"/>
                <a:gd name="T4" fmla="*/ 6590 w 7567"/>
                <a:gd name="T5" fmla="*/ 0 h 10"/>
                <a:gd name="T6" fmla="*/ 6294 w 7567"/>
                <a:gd name="T7" fmla="*/ 0 h 10"/>
                <a:gd name="T8" fmla="*/ 5999 w 7567"/>
                <a:gd name="T9" fmla="*/ 0 h 10"/>
                <a:gd name="T10" fmla="*/ 5706 w 7567"/>
                <a:gd name="T11" fmla="*/ 0 h 10"/>
                <a:gd name="T12" fmla="*/ 5410 w 7567"/>
                <a:gd name="T13" fmla="*/ 0 h 10"/>
                <a:gd name="T14" fmla="*/ 5115 w 7567"/>
                <a:gd name="T15" fmla="*/ 0 h 10"/>
                <a:gd name="T16" fmla="*/ 4819 w 7567"/>
                <a:gd name="T17" fmla="*/ 0 h 10"/>
                <a:gd name="T18" fmla="*/ 4526 w 7567"/>
                <a:gd name="T19" fmla="*/ 0 h 10"/>
                <a:gd name="T20" fmla="*/ 4230 w 7567"/>
                <a:gd name="T21" fmla="*/ 0 h 10"/>
                <a:gd name="T22" fmla="*/ 3935 w 7567"/>
                <a:gd name="T23" fmla="*/ 0 h 10"/>
                <a:gd name="T24" fmla="*/ 3641 w 7567"/>
                <a:gd name="T25" fmla="*/ 0 h 10"/>
                <a:gd name="T26" fmla="*/ 3346 w 7567"/>
                <a:gd name="T27" fmla="*/ 0 h 10"/>
                <a:gd name="T28" fmla="*/ 3050 w 7567"/>
                <a:gd name="T29" fmla="*/ 0 h 10"/>
                <a:gd name="T30" fmla="*/ 2755 w 7567"/>
                <a:gd name="T31" fmla="*/ 0 h 10"/>
                <a:gd name="T32" fmla="*/ 2462 w 7567"/>
                <a:gd name="T33" fmla="*/ 0 h 10"/>
                <a:gd name="T34" fmla="*/ 2166 w 7567"/>
                <a:gd name="T35" fmla="*/ 0 h 10"/>
                <a:gd name="T36" fmla="*/ 1870 w 7567"/>
                <a:gd name="T37" fmla="*/ 0 h 10"/>
                <a:gd name="T38" fmla="*/ 1575 w 7567"/>
                <a:gd name="T39" fmla="*/ 0 h 10"/>
                <a:gd name="T40" fmla="*/ 1282 w 7567"/>
                <a:gd name="T41" fmla="*/ 0 h 10"/>
                <a:gd name="T42" fmla="*/ 986 w 7567"/>
                <a:gd name="T43" fmla="*/ 0 h 10"/>
                <a:gd name="T44" fmla="*/ 690 w 7567"/>
                <a:gd name="T45" fmla="*/ 0 h 10"/>
                <a:gd name="T46" fmla="*/ 397 w 7567"/>
                <a:gd name="T47" fmla="*/ 0 h 10"/>
                <a:gd name="T48" fmla="*/ 102 w 7567"/>
                <a:gd name="T49" fmla="*/ 0 h 10"/>
                <a:gd name="T50" fmla="*/ 0 w 7567"/>
                <a:gd name="T51" fmla="*/ 0 h 10"/>
                <a:gd name="T52" fmla="*/ 92 w 7567"/>
                <a:gd name="T53" fmla="*/ 10 h 10"/>
                <a:gd name="T54" fmla="*/ 388 w 7567"/>
                <a:gd name="T55" fmla="*/ 10 h 10"/>
                <a:gd name="T56" fmla="*/ 683 w 7567"/>
                <a:gd name="T57" fmla="*/ 10 h 10"/>
                <a:gd name="T58" fmla="*/ 979 w 7567"/>
                <a:gd name="T59" fmla="*/ 10 h 10"/>
                <a:gd name="T60" fmla="*/ 1272 w 7567"/>
                <a:gd name="T61" fmla="*/ 10 h 10"/>
                <a:gd name="T62" fmla="*/ 1568 w 7567"/>
                <a:gd name="T63" fmla="*/ 10 h 10"/>
                <a:gd name="T64" fmla="*/ 1863 w 7567"/>
                <a:gd name="T65" fmla="*/ 10 h 10"/>
                <a:gd name="T66" fmla="*/ 2159 w 7567"/>
                <a:gd name="T67" fmla="*/ 10 h 10"/>
                <a:gd name="T68" fmla="*/ 2452 w 7567"/>
                <a:gd name="T69" fmla="*/ 10 h 10"/>
                <a:gd name="T70" fmla="*/ 2748 w 7567"/>
                <a:gd name="T71" fmla="*/ 10 h 10"/>
                <a:gd name="T72" fmla="*/ 3043 w 7567"/>
                <a:gd name="T73" fmla="*/ 10 h 10"/>
                <a:gd name="T74" fmla="*/ 3336 w 7567"/>
                <a:gd name="T75" fmla="*/ 10 h 10"/>
                <a:gd name="T76" fmla="*/ 3632 w 7567"/>
                <a:gd name="T77" fmla="*/ 10 h 10"/>
                <a:gd name="T78" fmla="*/ 3928 w 7567"/>
                <a:gd name="T79" fmla="*/ 10 h 10"/>
                <a:gd name="T80" fmla="*/ 4223 w 7567"/>
                <a:gd name="T81" fmla="*/ 10 h 10"/>
                <a:gd name="T82" fmla="*/ 4516 w 7567"/>
                <a:gd name="T83" fmla="*/ 10 h 10"/>
                <a:gd name="T84" fmla="*/ 4812 w 7567"/>
                <a:gd name="T85" fmla="*/ 10 h 10"/>
                <a:gd name="T86" fmla="*/ 5107 w 7567"/>
                <a:gd name="T87" fmla="*/ 10 h 10"/>
                <a:gd name="T88" fmla="*/ 5401 w 7567"/>
                <a:gd name="T89" fmla="*/ 10 h 10"/>
                <a:gd name="T90" fmla="*/ 5696 w 7567"/>
                <a:gd name="T91" fmla="*/ 10 h 10"/>
                <a:gd name="T92" fmla="*/ 5992 w 7567"/>
                <a:gd name="T93" fmla="*/ 10 h 10"/>
                <a:gd name="T94" fmla="*/ 6287 w 7567"/>
                <a:gd name="T95" fmla="*/ 10 h 10"/>
                <a:gd name="T96" fmla="*/ 6581 w 7567"/>
                <a:gd name="T97" fmla="*/ 10 h 10"/>
                <a:gd name="T98" fmla="*/ 6876 w 7567"/>
                <a:gd name="T99" fmla="*/ 10 h 10"/>
                <a:gd name="T100" fmla="*/ 7172 w 7567"/>
                <a:gd name="T101" fmla="*/ 10 h 10"/>
                <a:gd name="T102" fmla="*/ 7467 w 7567"/>
                <a:gd name="T103" fmla="*/ 10 h 10"/>
                <a:gd name="T104" fmla="*/ 7567 w 7567"/>
                <a:gd name="T105" fmla="*/ 10 h 10"/>
                <a:gd name="T106" fmla="*/ 7474 w 7567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67" h="10">
                  <a:moveTo>
                    <a:pt x="7467" y="0"/>
                  </a:moveTo>
                  <a:lnTo>
                    <a:pt x="7179" y="0"/>
                  </a:lnTo>
                  <a:lnTo>
                    <a:pt x="7172" y="0"/>
                  </a:lnTo>
                  <a:lnTo>
                    <a:pt x="6886" y="0"/>
                  </a:lnTo>
                  <a:lnTo>
                    <a:pt x="6876" y="0"/>
                  </a:lnTo>
                  <a:lnTo>
                    <a:pt x="6590" y="0"/>
                  </a:lnTo>
                  <a:lnTo>
                    <a:pt x="6581" y="0"/>
                  </a:lnTo>
                  <a:lnTo>
                    <a:pt x="6294" y="0"/>
                  </a:lnTo>
                  <a:lnTo>
                    <a:pt x="6287" y="0"/>
                  </a:lnTo>
                  <a:lnTo>
                    <a:pt x="5999" y="0"/>
                  </a:lnTo>
                  <a:lnTo>
                    <a:pt x="5992" y="0"/>
                  </a:lnTo>
                  <a:lnTo>
                    <a:pt x="5706" y="0"/>
                  </a:lnTo>
                  <a:lnTo>
                    <a:pt x="5696" y="0"/>
                  </a:lnTo>
                  <a:lnTo>
                    <a:pt x="5410" y="0"/>
                  </a:lnTo>
                  <a:lnTo>
                    <a:pt x="5401" y="0"/>
                  </a:lnTo>
                  <a:lnTo>
                    <a:pt x="5115" y="0"/>
                  </a:lnTo>
                  <a:lnTo>
                    <a:pt x="5107" y="0"/>
                  </a:lnTo>
                  <a:lnTo>
                    <a:pt x="4819" y="0"/>
                  </a:lnTo>
                  <a:lnTo>
                    <a:pt x="4812" y="0"/>
                  </a:lnTo>
                  <a:lnTo>
                    <a:pt x="4526" y="0"/>
                  </a:lnTo>
                  <a:lnTo>
                    <a:pt x="4516" y="0"/>
                  </a:lnTo>
                  <a:lnTo>
                    <a:pt x="4230" y="0"/>
                  </a:lnTo>
                  <a:lnTo>
                    <a:pt x="4223" y="0"/>
                  </a:lnTo>
                  <a:lnTo>
                    <a:pt x="3935" y="0"/>
                  </a:lnTo>
                  <a:lnTo>
                    <a:pt x="3928" y="0"/>
                  </a:lnTo>
                  <a:lnTo>
                    <a:pt x="3641" y="0"/>
                  </a:lnTo>
                  <a:lnTo>
                    <a:pt x="3632" y="0"/>
                  </a:lnTo>
                  <a:lnTo>
                    <a:pt x="3346" y="0"/>
                  </a:lnTo>
                  <a:lnTo>
                    <a:pt x="3336" y="0"/>
                  </a:lnTo>
                  <a:lnTo>
                    <a:pt x="3050" y="0"/>
                  </a:lnTo>
                  <a:lnTo>
                    <a:pt x="3043" y="0"/>
                  </a:lnTo>
                  <a:lnTo>
                    <a:pt x="2755" y="0"/>
                  </a:lnTo>
                  <a:lnTo>
                    <a:pt x="2748" y="0"/>
                  </a:lnTo>
                  <a:lnTo>
                    <a:pt x="2462" y="0"/>
                  </a:lnTo>
                  <a:lnTo>
                    <a:pt x="2452" y="0"/>
                  </a:lnTo>
                  <a:lnTo>
                    <a:pt x="2166" y="0"/>
                  </a:lnTo>
                  <a:lnTo>
                    <a:pt x="2159" y="0"/>
                  </a:lnTo>
                  <a:lnTo>
                    <a:pt x="1870" y="0"/>
                  </a:lnTo>
                  <a:lnTo>
                    <a:pt x="1863" y="0"/>
                  </a:lnTo>
                  <a:lnTo>
                    <a:pt x="1575" y="0"/>
                  </a:lnTo>
                  <a:lnTo>
                    <a:pt x="1568" y="0"/>
                  </a:lnTo>
                  <a:lnTo>
                    <a:pt x="1282" y="0"/>
                  </a:lnTo>
                  <a:lnTo>
                    <a:pt x="1272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690" y="0"/>
                  </a:lnTo>
                  <a:lnTo>
                    <a:pt x="683" y="0"/>
                  </a:lnTo>
                  <a:lnTo>
                    <a:pt x="397" y="0"/>
                  </a:lnTo>
                  <a:lnTo>
                    <a:pt x="388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388" y="10"/>
                  </a:lnTo>
                  <a:lnTo>
                    <a:pt x="397" y="10"/>
                  </a:lnTo>
                  <a:lnTo>
                    <a:pt x="683" y="10"/>
                  </a:lnTo>
                  <a:lnTo>
                    <a:pt x="690" y="10"/>
                  </a:lnTo>
                  <a:lnTo>
                    <a:pt x="979" y="10"/>
                  </a:lnTo>
                  <a:lnTo>
                    <a:pt x="986" y="10"/>
                  </a:lnTo>
                  <a:lnTo>
                    <a:pt x="1272" y="10"/>
                  </a:lnTo>
                  <a:lnTo>
                    <a:pt x="1282" y="10"/>
                  </a:lnTo>
                  <a:lnTo>
                    <a:pt x="1568" y="10"/>
                  </a:lnTo>
                  <a:lnTo>
                    <a:pt x="1575" y="10"/>
                  </a:lnTo>
                  <a:lnTo>
                    <a:pt x="1863" y="10"/>
                  </a:lnTo>
                  <a:lnTo>
                    <a:pt x="1870" y="10"/>
                  </a:lnTo>
                  <a:lnTo>
                    <a:pt x="2159" y="10"/>
                  </a:lnTo>
                  <a:lnTo>
                    <a:pt x="2166" y="10"/>
                  </a:lnTo>
                  <a:lnTo>
                    <a:pt x="2452" y="10"/>
                  </a:lnTo>
                  <a:lnTo>
                    <a:pt x="2462" y="10"/>
                  </a:lnTo>
                  <a:lnTo>
                    <a:pt x="2748" y="10"/>
                  </a:lnTo>
                  <a:lnTo>
                    <a:pt x="2755" y="10"/>
                  </a:lnTo>
                  <a:lnTo>
                    <a:pt x="3043" y="10"/>
                  </a:lnTo>
                  <a:lnTo>
                    <a:pt x="3050" y="10"/>
                  </a:lnTo>
                  <a:lnTo>
                    <a:pt x="3336" y="10"/>
                  </a:lnTo>
                  <a:lnTo>
                    <a:pt x="3346" y="10"/>
                  </a:lnTo>
                  <a:lnTo>
                    <a:pt x="3632" y="10"/>
                  </a:lnTo>
                  <a:lnTo>
                    <a:pt x="3641" y="10"/>
                  </a:lnTo>
                  <a:lnTo>
                    <a:pt x="3928" y="10"/>
                  </a:lnTo>
                  <a:lnTo>
                    <a:pt x="3935" y="10"/>
                  </a:lnTo>
                  <a:lnTo>
                    <a:pt x="4223" y="10"/>
                  </a:lnTo>
                  <a:lnTo>
                    <a:pt x="4230" y="10"/>
                  </a:lnTo>
                  <a:lnTo>
                    <a:pt x="4516" y="10"/>
                  </a:lnTo>
                  <a:lnTo>
                    <a:pt x="4526" y="10"/>
                  </a:lnTo>
                  <a:lnTo>
                    <a:pt x="4812" y="10"/>
                  </a:lnTo>
                  <a:lnTo>
                    <a:pt x="4819" y="10"/>
                  </a:lnTo>
                  <a:lnTo>
                    <a:pt x="5107" y="10"/>
                  </a:lnTo>
                  <a:lnTo>
                    <a:pt x="5115" y="10"/>
                  </a:lnTo>
                  <a:lnTo>
                    <a:pt x="5401" y="10"/>
                  </a:lnTo>
                  <a:lnTo>
                    <a:pt x="5410" y="10"/>
                  </a:lnTo>
                  <a:lnTo>
                    <a:pt x="5696" y="10"/>
                  </a:lnTo>
                  <a:lnTo>
                    <a:pt x="5706" y="10"/>
                  </a:lnTo>
                  <a:lnTo>
                    <a:pt x="5992" y="10"/>
                  </a:lnTo>
                  <a:lnTo>
                    <a:pt x="5999" y="10"/>
                  </a:lnTo>
                  <a:lnTo>
                    <a:pt x="6287" y="10"/>
                  </a:lnTo>
                  <a:lnTo>
                    <a:pt x="6294" y="10"/>
                  </a:lnTo>
                  <a:lnTo>
                    <a:pt x="6581" y="10"/>
                  </a:lnTo>
                  <a:lnTo>
                    <a:pt x="6590" y="10"/>
                  </a:lnTo>
                  <a:lnTo>
                    <a:pt x="6876" y="10"/>
                  </a:lnTo>
                  <a:lnTo>
                    <a:pt x="6886" y="10"/>
                  </a:lnTo>
                  <a:lnTo>
                    <a:pt x="7172" y="10"/>
                  </a:lnTo>
                  <a:lnTo>
                    <a:pt x="7179" y="10"/>
                  </a:lnTo>
                  <a:lnTo>
                    <a:pt x="7467" y="10"/>
                  </a:lnTo>
                  <a:lnTo>
                    <a:pt x="7474" y="10"/>
                  </a:lnTo>
                  <a:lnTo>
                    <a:pt x="7567" y="10"/>
                  </a:lnTo>
                  <a:lnTo>
                    <a:pt x="7567" y="0"/>
                  </a:lnTo>
                  <a:lnTo>
                    <a:pt x="7474" y="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316E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3"/>
          <a:srcRect t="90134"/>
          <a:stretch/>
        </p:blipFill>
        <p:spPr>
          <a:xfrm>
            <a:off x="8641755" y="-982"/>
            <a:ext cx="3575484" cy="65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416" y="497419"/>
            <a:ext cx="9069860" cy="5232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534988"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</a:rPr>
              <a:t>八</a:t>
            </a:r>
            <a:r>
              <a:rPr lang="zh-CN" altLang="zh-CN" sz="2800" b="1" dirty="0" smtClean="0">
                <a:solidFill>
                  <a:srgbClr val="002060"/>
                </a:solidFill>
              </a:rPr>
              <a:t>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特点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719" y="1208259"/>
            <a:ext cx="964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464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7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迎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评准备细</a:t>
            </a:r>
          </a:p>
        </p:txBody>
      </p:sp>
      <p:graphicFrame>
        <p:nvGraphicFramePr>
          <p:cNvPr id="218" name="图示 217"/>
          <p:cNvGraphicFramePr/>
          <p:nvPr/>
        </p:nvGraphicFramePr>
        <p:xfrm>
          <a:off x="1986692" y="11869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9" name="图片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3" y="0"/>
            <a:ext cx="1411850" cy="2623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11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12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13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14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4E67C8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850</Words>
  <Application>Microsoft Office PowerPoint</Application>
  <PresentationFormat>自定义</PresentationFormat>
  <Paragraphs>117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li</cp:lastModifiedBy>
  <cp:revision>109</cp:revision>
  <dcterms:created xsi:type="dcterms:W3CDTF">2016-01-15T03:19:30Z</dcterms:created>
  <dcterms:modified xsi:type="dcterms:W3CDTF">2017-05-11T10:40:54Z</dcterms:modified>
</cp:coreProperties>
</file>