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62" r:id="rId2"/>
    <p:sldId id="363" r:id="rId3"/>
    <p:sldId id="409" r:id="rId4"/>
    <p:sldId id="364" r:id="rId5"/>
    <p:sldId id="365" r:id="rId6"/>
    <p:sldId id="366" r:id="rId7"/>
    <p:sldId id="433" r:id="rId8"/>
    <p:sldId id="396" r:id="rId9"/>
    <p:sldId id="397" r:id="rId10"/>
    <p:sldId id="410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34" r:id="rId22"/>
    <p:sldId id="372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394" r:id="rId46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33"/>
    <a:srgbClr val="FFCCCC"/>
    <a:srgbClr val="385D8A"/>
    <a:srgbClr val="D99694"/>
    <a:srgbClr val="CC6600"/>
    <a:srgbClr val="FFFFCC"/>
    <a:srgbClr val="33CC33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8" autoAdjust="0"/>
    <p:restoredTop sz="89210" autoAdjust="0"/>
  </p:normalViewPr>
  <p:slideViewPr>
    <p:cSldViewPr>
      <p:cViewPr>
        <p:scale>
          <a:sx n="50" d="100"/>
          <a:sy n="50" d="100"/>
        </p:scale>
        <p:origin x="-237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13" Type="http://schemas.openxmlformats.org/officeDocument/2006/relationships/slide" Target="slides/slide33.xml"/><Relationship Id="rId18" Type="http://schemas.openxmlformats.org/officeDocument/2006/relationships/slide" Target="slides/slide38.xml"/><Relationship Id="rId3" Type="http://schemas.openxmlformats.org/officeDocument/2006/relationships/slide" Target="slides/slide23.xml"/><Relationship Id="rId21" Type="http://schemas.openxmlformats.org/officeDocument/2006/relationships/slide" Target="slides/slide41.xml"/><Relationship Id="rId7" Type="http://schemas.openxmlformats.org/officeDocument/2006/relationships/slide" Target="slides/slide27.xml"/><Relationship Id="rId12" Type="http://schemas.openxmlformats.org/officeDocument/2006/relationships/slide" Target="slides/slide32.xml"/><Relationship Id="rId17" Type="http://schemas.openxmlformats.org/officeDocument/2006/relationships/slide" Target="slides/slide37.xml"/><Relationship Id="rId2" Type="http://schemas.openxmlformats.org/officeDocument/2006/relationships/slide" Target="slides/slide21.xml"/><Relationship Id="rId16" Type="http://schemas.openxmlformats.org/officeDocument/2006/relationships/slide" Target="slides/slide36.xml"/><Relationship Id="rId20" Type="http://schemas.openxmlformats.org/officeDocument/2006/relationships/slide" Target="slides/slide40.xml"/><Relationship Id="rId1" Type="http://schemas.openxmlformats.org/officeDocument/2006/relationships/slide" Target="slides/slide20.xml"/><Relationship Id="rId6" Type="http://schemas.openxmlformats.org/officeDocument/2006/relationships/slide" Target="slides/slide26.xml"/><Relationship Id="rId11" Type="http://schemas.openxmlformats.org/officeDocument/2006/relationships/slide" Target="slides/slide31.xml"/><Relationship Id="rId24" Type="http://schemas.openxmlformats.org/officeDocument/2006/relationships/slide" Target="slides/slide44.xml"/><Relationship Id="rId5" Type="http://schemas.openxmlformats.org/officeDocument/2006/relationships/slide" Target="slides/slide25.xml"/><Relationship Id="rId15" Type="http://schemas.openxmlformats.org/officeDocument/2006/relationships/slide" Target="slides/slide35.xml"/><Relationship Id="rId23" Type="http://schemas.openxmlformats.org/officeDocument/2006/relationships/slide" Target="slides/slide43.xml"/><Relationship Id="rId10" Type="http://schemas.openxmlformats.org/officeDocument/2006/relationships/slide" Target="slides/slide30.xml"/><Relationship Id="rId19" Type="http://schemas.openxmlformats.org/officeDocument/2006/relationships/slide" Target="slides/slide39.xml"/><Relationship Id="rId4" Type="http://schemas.openxmlformats.org/officeDocument/2006/relationships/slide" Target="slides/slide24.xml"/><Relationship Id="rId9" Type="http://schemas.openxmlformats.org/officeDocument/2006/relationships/slide" Target="slides/slide29.xml"/><Relationship Id="rId14" Type="http://schemas.openxmlformats.org/officeDocument/2006/relationships/slide" Target="slides/slide34.xml"/><Relationship Id="rId22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85B487-96C2-4152-A9F5-914C5C4099A3}" type="datetimeFigureOut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63DB17E-CB73-4743-9B16-CF58434EDB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C34F987-E132-4803-8F2F-FBA3526CF4B0}" type="datetimeFigureOut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F0CECAA-8B18-4EDA-A09F-8E4975BCA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B3A832-B455-447E-A213-82C0D4E1208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87C40-920E-4D2A-AF1A-495147DF6C1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C7E95D-552C-4DE7-986E-2ADC358B02A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AD53-5855-4C63-A3AC-35E0E21A6FDC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4E18-4882-4887-84FD-180A3AB056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7118-20D0-4FBE-B6E6-C00B05EFA71A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3753-C03A-4995-ACFB-9B9DC53279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EC73-4D5F-4D89-8FA0-AF673A73DFBA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ACB8-4813-4181-A5EF-1A4B41E192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3DE0-88C5-441E-87A0-5AE76DF208F1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2B85-60F4-4B83-ABFD-12EE2833E3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C5DD-129C-41D7-A2D4-AB9501134187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E8E8-F0C5-4209-B1B0-A7312693A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D5E4-5299-4D6C-9D78-CCA40D055F12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103A-96E1-486F-B997-5221016B44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1F17-E8FD-4037-B3F4-717C23DB04E5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5468-37D9-483F-ABBD-351ECE1AD3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0662-71BF-469D-869A-A78C42F0E95E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0D58-9CCF-4275-9ACF-B489A8CCFB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C9CA-EB3F-4009-944E-EAA107F24FCC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F8D9-DC91-4515-9272-F34D7284E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6484-BA0B-44AF-9BF7-8BEF2429C499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2F4E-78F5-462A-8611-97B3FA98EB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099D-E42B-47FB-884D-1678049D1370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AD92-3A9B-40A4-B46E-401CCE9147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A7F08C-E51A-41C0-B91E-60D9E59E36F9}" type="datetime1">
              <a:rPr lang="zh-CN" altLang="en-US"/>
              <a:pPr>
                <a:defRPr/>
              </a:pPr>
              <a:t>2017-06-25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58F1E1-C07E-4568-B8BE-8F43725EDF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5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ongji.edu.cn/photos/2007-10-12/b20071012153959.jpg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hoto.tongji.edu.cn/photos/2007-10-13/b20071013234421.jpg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hyperlink" Target="http://photo.tongji.edu.cn/photos/2007-10-11/b2007101114591.jpg" TargetMode="External"/><Relationship Id="rId4" Type="http://schemas.openxmlformats.org/officeDocument/2006/relationships/hyperlink" Target="http://photo.tongji.edu.cn/photos/2007-10-12/b20071012154234.jpg" TargetMode="External"/><Relationship Id="rId9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ongji.edu.cn/photos/2007-10-12/b20071012153959.jpg" TargetMode="Externa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://photo.tongji.edu.cn/photos/2007-10-13/b20071013234421.jpg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hyperlink" Target="http://photo.tongji.edu.cn/photos/2007-10-11/b2007101114591.jpg" TargetMode="External"/><Relationship Id="rId4" Type="http://schemas.openxmlformats.org/officeDocument/2006/relationships/hyperlink" Target="http://photo.tongji.edu.cn/photos/2007-10-12/b20071012154234.jpg" TargetMode="Externa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9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0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photo.tongji.edu.cn/photos/2007-10-16/b20071016155524.jpg" TargetMode="External"/><Relationship Id="rId3" Type="http://schemas.openxmlformats.org/officeDocument/2006/relationships/hyperlink" Target="http://photo.tongji.edu.cn/photos/2007-10-12/b20071012155419.jpg" TargetMode="External"/><Relationship Id="rId7" Type="http://schemas.openxmlformats.org/officeDocument/2006/relationships/hyperlink" Target="http://photo.tongji.edu.cn/photos/2007-10-11/b20071011145524.jpg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://photo.tongji.edu.cn/photos/2007-10-11/b2007101115024.jpg" TargetMode="External"/><Relationship Id="rId5" Type="http://schemas.openxmlformats.org/officeDocument/2006/relationships/hyperlink" Target="http://photo.tongji.edu.cn/photos/2007-10-12/b20071012161855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photo.tongji.edu.cn/photos/2007-10-11/b20071011145649.jpg" TargetMode="Externa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photo.tongji.edu.cn/photos/2007-10-12/b20071012154234.jpg" TargetMode="External"/><Relationship Id="rId7" Type="http://schemas.openxmlformats.org/officeDocument/2006/relationships/hyperlink" Target="http://photo.tongji.edu.cn/photos/2007-10-12/b20071012153959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photo.tongji.edu.cn/photos/2007-10-13/b20071013234421.jpg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photo.tongji.edu.cn/photos/2007-10-11/b200710111459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3"/>
          <p:cNvSpPr>
            <a:spLocks noGrp="1"/>
          </p:cNvSpPr>
          <p:nvPr>
            <p:ph type="ctrTitle"/>
          </p:nvPr>
        </p:nvSpPr>
        <p:spPr>
          <a:xfrm>
            <a:off x="0" y="2147888"/>
            <a:ext cx="6264275" cy="1824037"/>
          </a:xfrm>
          <a:solidFill>
            <a:srgbClr val="0070C0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3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同济大学</a:t>
            </a:r>
            <a:r>
              <a:rPr lang="zh-CN" altLang="zh-CN" sz="3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审核评估</a:t>
            </a:r>
            <a:r>
              <a:rPr lang="zh-CN" altLang="en-US" sz="3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试点</a:t>
            </a:r>
            <a:r>
              <a:rPr lang="en-US" altLang="zh-CN" sz="3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3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zh-CN" sz="3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评建组织工作认识与实践</a:t>
            </a:r>
            <a:endParaRPr lang="zh-CN" altLang="zh-CN" sz="3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5362" name="组合 2"/>
          <p:cNvGrpSpPr>
            <a:grpSpLocks/>
          </p:cNvGrpSpPr>
          <p:nvPr/>
        </p:nvGrpSpPr>
        <p:grpSpPr bwMode="auto">
          <a:xfrm>
            <a:off x="6335713" y="2160588"/>
            <a:ext cx="2808287" cy="1763712"/>
            <a:chOff x="6228184" y="2021558"/>
            <a:chExt cx="2915816" cy="1839490"/>
          </a:xfrm>
        </p:grpSpPr>
        <p:pic>
          <p:nvPicPr>
            <p:cNvPr id="1536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矩形 18"/>
          <p:cNvSpPr>
            <a:spLocks noChangeArrowheads="1"/>
          </p:cNvSpPr>
          <p:nvPr/>
        </p:nvSpPr>
        <p:spPr bwMode="auto">
          <a:xfrm>
            <a:off x="3419475" y="5040313"/>
            <a:ext cx="2286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32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同济大学 </a:t>
            </a:r>
            <a:r>
              <a:rPr lang="en-US" altLang="zh-CN" sz="32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algn="ctr"/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</a:rPr>
              <a:t>陈以一</a:t>
            </a:r>
            <a:endParaRPr lang="en-US" altLang="zh-CN" sz="2400" b="1">
              <a:solidFill>
                <a:srgbClr val="000000"/>
              </a:solidFill>
              <a:latin typeface="宋体" pitchFamily="2" charset="-122"/>
            </a:endParaRPr>
          </a:p>
          <a:p>
            <a:pPr algn="ctr"/>
            <a:r>
              <a:rPr lang="en-US" altLang="zh-CN" sz="2400" b="1">
                <a:solidFill>
                  <a:srgbClr val="000000"/>
                </a:solidFill>
                <a:latin typeface="宋体" pitchFamily="2" charset="-122"/>
              </a:rPr>
              <a:t>2013.07</a:t>
            </a:r>
            <a:endParaRPr lang="zh-CN" altLang="zh-CN" sz="2400" b="1">
              <a:solidFill>
                <a:srgbClr val="00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4450" y="87313"/>
            <a:ext cx="9197975" cy="8302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评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建</a:t>
            </a:r>
            <a:r>
              <a:rPr lang="zh-CN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方针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560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5623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5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09562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指导思想</a:t>
            </a:r>
            <a:endParaRPr lang="en-US" altLang="zh-CN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5604" name="组合 4"/>
          <p:cNvGrpSpPr>
            <a:grpSpLocks noChangeAspect="1"/>
          </p:cNvGrpSpPr>
          <p:nvPr/>
        </p:nvGrpSpPr>
        <p:grpSpPr bwMode="auto">
          <a:xfrm>
            <a:off x="3779838" y="1511300"/>
            <a:ext cx="5037137" cy="3260725"/>
            <a:chOff x="775565" y="2033025"/>
            <a:chExt cx="6978974" cy="4076098"/>
          </a:xfrm>
        </p:grpSpPr>
        <p:sp>
          <p:nvSpPr>
            <p:cNvPr id="18" name="TextBox 17"/>
            <p:cNvSpPr txBox="1"/>
            <p:nvPr/>
          </p:nvSpPr>
          <p:spPr>
            <a:xfrm>
              <a:off x="775565" y="2292991"/>
              <a:ext cx="1583631" cy="577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二梳理</a:t>
              </a:r>
              <a:endPara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5565" y="4350884"/>
              <a:ext cx="1583631" cy="5774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三促进</a:t>
              </a:r>
            </a:p>
          </p:txBody>
        </p:sp>
        <p:sp>
          <p:nvSpPr>
            <p:cNvPr id="25610" name="TextBox 3"/>
            <p:cNvSpPr txBox="1">
              <a:spLocks noChangeArrowheads="1"/>
            </p:cNvSpPr>
            <p:nvPr/>
          </p:nvSpPr>
          <p:spPr bwMode="auto">
            <a:xfrm>
              <a:off x="4276003" y="2033025"/>
              <a:ext cx="2092022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latin typeface="楷体" pitchFamily="49" charset="-122"/>
                  <a:ea typeface="楷体" pitchFamily="49" charset="-122"/>
                </a:rPr>
                <a:t>办学理念</a:t>
              </a:r>
            </a:p>
          </p:txBody>
        </p:sp>
        <p:sp>
          <p:nvSpPr>
            <p:cNvPr id="25611" name="TextBox 13"/>
            <p:cNvSpPr txBox="1">
              <a:spLocks noChangeArrowheads="1"/>
            </p:cNvSpPr>
            <p:nvPr/>
          </p:nvSpPr>
          <p:spPr bwMode="auto">
            <a:xfrm>
              <a:off x="4304578" y="2748987"/>
              <a:ext cx="2063447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latin typeface="楷体" pitchFamily="49" charset="-122"/>
                  <a:ea typeface="楷体" pitchFamily="49" charset="-122"/>
                </a:rPr>
                <a:t>办学现状</a:t>
              </a:r>
            </a:p>
          </p:txBody>
        </p:sp>
        <p:cxnSp>
          <p:nvCxnSpPr>
            <p:cNvPr id="22" name="直接连接符 21"/>
            <p:cNvCxnSpPr>
              <a:endCxn id="25610" idx="1"/>
            </p:cNvCxnSpPr>
            <p:nvPr/>
          </p:nvCxnSpPr>
          <p:spPr>
            <a:xfrm flipV="1">
              <a:off x="3122418" y="2263223"/>
              <a:ext cx="1152532" cy="198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122418" y="2979617"/>
              <a:ext cx="11525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8" idx="3"/>
            </p:cNvCxnSpPr>
            <p:nvPr/>
          </p:nvCxnSpPr>
          <p:spPr>
            <a:xfrm>
              <a:off x="2359196" y="2582723"/>
              <a:ext cx="772020" cy="337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5" name="TextBox 22"/>
            <p:cNvSpPr txBox="1">
              <a:spLocks noChangeArrowheads="1"/>
            </p:cNvSpPr>
            <p:nvPr/>
          </p:nvSpPr>
          <p:spPr bwMode="auto">
            <a:xfrm>
              <a:off x="3168994" y="3567967"/>
              <a:ext cx="4581525" cy="46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楷体" pitchFamily="49" charset="-122"/>
                  <a:ea typeface="楷体" pitchFamily="49" charset="-122"/>
                </a:rPr>
                <a:t>促进卓越人才培养落到实处</a:t>
              </a:r>
            </a:p>
          </p:txBody>
        </p:sp>
        <p:sp>
          <p:nvSpPr>
            <p:cNvPr id="25616" name="TextBox 28"/>
            <p:cNvSpPr txBox="1">
              <a:spLocks noChangeArrowheads="1"/>
            </p:cNvSpPr>
            <p:nvPr/>
          </p:nvSpPr>
          <p:spPr bwMode="auto">
            <a:xfrm>
              <a:off x="3157139" y="4259494"/>
              <a:ext cx="4597400" cy="8079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楷体" pitchFamily="49" charset="-122"/>
                  <a:ea typeface="楷体" pitchFamily="49" charset="-122"/>
                </a:rPr>
                <a:t>促进以专业建设为基础的本科教学质量提升</a:t>
              </a:r>
            </a:p>
          </p:txBody>
        </p:sp>
        <p:sp>
          <p:nvSpPr>
            <p:cNvPr id="25617" name="TextBox 29"/>
            <p:cNvSpPr txBox="1">
              <a:spLocks noChangeArrowheads="1"/>
            </p:cNvSpPr>
            <p:nvPr/>
          </p:nvSpPr>
          <p:spPr bwMode="auto">
            <a:xfrm>
              <a:off x="3179313" y="5301209"/>
              <a:ext cx="4560888" cy="8079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b="1">
                  <a:latin typeface="楷体" pitchFamily="49" charset="-122"/>
                  <a:ea typeface="楷体" pitchFamily="49" charset="-122"/>
                </a:rPr>
                <a:t>促进全校对本科教学质量提升的条件保障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638530" y="5638805"/>
              <a:ext cx="554271" cy="5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9" idx="3"/>
              <a:endCxn id="25616" idx="1"/>
            </p:cNvCxnSpPr>
            <p:nvPr/>
          </p:nvCxnSpPr>
          <p:spPr>
            <a:xfrm>
              <a:off x="2359196" y="4638633"/>
              <a:ext cx="798413" cy="25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629732" y="3809125"/>
              <a:ext cx="15397" cy="18356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627534" y="3809125"/>
              <a:ext cx="530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122418" y="2259254"/>
              <a:ext cx="0" cy="7144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082E7-AF1C-4BC5-B688-842732D3C65B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63538" y="4784725"/>
            <a:ext cx="85788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寒假务虚会：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专题讨论同济大学人才培养目标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定位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校长办公会：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专题讨论自评报告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  <a:p>
            <a:pPr marL="5197475" indent="-519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全校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教学院长、专业责任教授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会议：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按“五度”要求审视专业培养方案及其执行情况</a:t>
            </a:r>
            <a:endParaRPr lang="en-US" altLang="zh-CN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7" name="TextBox 39"/>
          <p:cNvSpPr txBox="1">
            <a:spLocks noChangeArrowheads="1"/>
          </p:cNvSpPr>
          <p:nvPr/>
        </p:nvSpPr>
        <p:spPr bwMode="auto">
          <a:xfrm>
            <a:off x="363538" y="2036763"/>
            <a:ext cx="2840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二梳理、三促进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662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6635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5219700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基本状态数据的采集要求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628" name="TextBox 42"/>
          <p:cNvSpPr txBox="1">
            <a:spLocks noChangeArrowheads="1"/>
          </p:cNvSpPr>
          <p:nvPr/>
        </p:nvSpPr>
        <p:spPr bwMode="auto">
          <a:xfrm>
            <a:off x="3744913" y="2255838"/>
            <a:ext cx="5291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楷体" pitchFamily="49" charset="-122"/>
                <a:ea typeface="楷体" pitchFamily="49" charset="-122"/>
              </a:rPr>
              <a:t>数据来源均有依据，弄清不同采集通道、口径、时段数据的含义</a:t>
            </a:r>
          </a:p>
        </p:txBody>
      </p:sp>
      <p:sp>
        <p:nvSpPr>
          <p:cNvPr id="26629" name="TextBox 47"/>
          <p:cNvSpPr txBox="1">
            <a:spLocks noChangeArrowheads="1"/>
          </p:cNvSpPr>
          <p:nvPr/>
        </p:nvSpPr>
        <p:spPr bwMode="auto">
          <a:xfrm>
            <a:off x="1409700" y="2349500"/>
            <a:ext cx="2441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真实准确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630" name="TextBox 48"/>
          <p:cNvSpPr txBox="1">
            <a:spLocks noChangeArrowheads="1"/>
          </p:cNvSpPr>
          <p:nvPr/>
        </p:nvSpPr>
        <p:spPr bwMode="auto">
          <a:xfrm>
            <a:off x="1398588" y="3573463"/>
            <a:ext cx="245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客观说明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631" name="TextBox 49"/>
          <p:cNvSpPr txBox="1">
            <a:spLocks noChangeArrowheads="1"/>
          </p:cNvSpPr>
          <p:nvPr/>
        </p:nvSpPr>
        <p:spPr bwMode="auto">
          <a:xfrm>
            <a:off x="1439863" y="4652963"/>
            <a:ext cx="2052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合理分析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83B7A-3BC2-4AD2-B7C1-6BFF3C7BA90A}" type="slidenum">
              <a:rPr lang="zh-CN" altLang="en-US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3714750" y="3619500"/>
            <a:ext cx="5292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楷体" pitchFamily="49" charset="-122"/>
                <a:ea typeface="楷体" pitchFamily="49" charset="-122"/>
              </a:rPr>
              <a:t>人才培养模式改革、招生制度改革、专业调整历程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706813" y="4716463"/>
            <a:ext cx="5292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楷体" pitchFamily="49" charset="-122"/>
                <a:ea typeface="楷体" pitchFamily="49" charset="-122"/>
              </a:rPr>
              <a:t>人、财、物投入，取得的绩效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765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7675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6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7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8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5219700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基本状态数据的采集方法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" name="TextBox 47"/>
          <p:cNvSpPr txBox="1">
            <a:spLocks noChangeArrowheads="1"/>
          </p:cNvSpPr>
          <p:nvPr/>
        </p:nvSpPr>
        <p:spPr bwMode="auto">
          <a:xfrm>
            <a:off x="107950" y="1916113"/>
            <a:ext cx="29702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以校内质量保证系统建立的数据库为基础，根据评估数据库要求进行补充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3" name="TextBox 48"/>
          <p:cNvSpPr txBox="1">
            <a:spLocks noChangeArrowheads="1"/>
          </p:cNvSpPr>
          <p:nvPr/>
        </p:nvSpPr>
        <p:spPr bwMode="auto">
          <a:xfrm>
            <a:off x="88900" y="3933825"/>
            <a:ext cx="29892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以职能部门信息统计为主体，院系“拾遗补漏”，减轻基层负担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7654" name="组合 13"/>
          <p:cNvGrpSpPr>
            <a:grpSpLocks/>
          </p:cNvGrpSpPr>
          <p:nvPr/>
        </p:nvGrpSpPr>
        <p:grpSpPr bwMode="auto">
          <a:xfrm>
            <a:off x="2987675" y="2020888"/>
            <a:ext cx="6156325" cy="4432300"/>
            <a:chOff x="855180" y="1077761"/>
            <a:chExt cx="7695221" cy="5540527"/>
          </a:xfrm>
        </p:grpSpPr>
        <p:sp>
          <p:nvSpPr>
            <p:cNvPr id="15" name="TextBox 14"/>
            <p:cNvSpPr txBox="1"/>
            <p:nvPr/>
          </p:nvSpPr>
          <p:spPr>
            <a:xfrm>
              <a:off x="855180" y="1077761"/>
              <a:ext cx="1878914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rgbClr val="FF0000"/>
                  </a:solidFill>
                  <a:latin typeface="宋体" pitchFamily="2" charset="-122"/>
                </a:rPr>
                <a:t>9</a:t>
              </a:r>
              <a:r>
                <a:rPr lang="zh-CN" altLang="en-US" sz="2200" b="1" dirty="0">
                  <a:solidFill>
                    <a:schemeClr val="tx2"/>
                  </a:solidFill>
                  <a:latin typeface="宋体" pitchFamily="2" charset="-122"/>
                </a:rPr>
                <a:t>类数据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2609" y="2724390"/>
              <a:ext cx="3335631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rgbClr val="FF0000"/>
                  </a:solidFill>
                  <a:latin typeface="宋体" pitchFamily="2" charset="-122"/>
                </a:rPr>
                <a:t>74</a:t>
              </a:r>
              <a:r>
                <a:rPr lang="zh-CN" altLang="en-US" sz="2200" b="1" dirty="0">
                  <a:solidFill>
                    <a:schemeClr val="tx2"/>
                  </a:solidFill>
                  <a:latin typeface="宋体" pitchFamily="2" charset="-122"/>
                </a:rPr>
                <a:t>个数据采集表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9693" y="5783352"/>
              <a:ext cx="2708548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rgbClr val="FF0000"/>
                  </a:solidFill>
                  <a:latin typeface="宋体" pitchFamily="2" charset="-122"/>
                </a:rPr>
                <a:t>140</a:t>
              </a:r>
              <a:r>
                <a:rPr lang="zh-CN" altLang="en-US" sz="2200" b="1" dirty="0">
                  <a:solidFill>
                    <a:schemeClr val="tx2"/>
                  </a:solidFill>
                  <a:latin typeface="宋体" pitchFamily="2" charset="-122"/>
                </a:rPr>
                <a:t>项数据</a:t>
              </a:r>
            </a:p>
          </p:txBody>
        </p:sp>
        <p:grpSp>
          <p:nvGrpSpPr>
            <p:cNvPr id="27665" name="组合 16"/>
            <p:cNvGrpSpPr>
              <a:grpSpLocks/>
            </p:cNvGrpSpPr>
            <p:nvPr/>
          </p:nvGrpSpPr>
          <p:grpSpPr bwMode="auto">
            <a:xfrm>
              <a:off x="2835400" y="1077761"/>
              <a:ext cx="5715001" cy="1543432"/>
              <a:chOff x="2835319" y="1077239"/>
              <a:chExt cx="5715819" cy="1543663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2835458" y="1077239"/>
                <a:ext cx="5715680" cy="1544117"/>
              </a:xfrm>
              <a:prstGeom prst="roundRect">
                <a:avLst>
                  <a:gd name="adj" fmla="val 2920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74" name="矩形 7"/>
              <p:cNvSpPr>
                <a:spLocks noChangeArrowheads="1"/>
              </p:cNvSpPr>
              <p:nvPr/>
            </p:nvSpPr>
            <p:spPr bwMode="auto">
              <a:xfrm>
                <a:off x="3072520" y="1279034"/>
                <a:ext cx="5400694" cy="1154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zh-CN">
                    <a:solidFill>
                      <a:schemeClr val="tx2"/>
                    </a:solidFill>
                    <a:latin typeface="隶书" pitchFamily="49" charset="-122"/>
                    <a:ea typeface="隶书" pitchFamily="49" charset="-122"/>
                  </a:rPr>
                  <a:t>师资队伍、教育教学、教育经费、教学科研仪器、教学条件、学生基本情况、学生课外活动、科研情况、学科建设</a:t>
                </a:r>
                <a:endParaRPr lang="zh-CN" altLang="en-US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sp>
          <p:nvSpPr>
            <p:cNvPr id="19" name="虚尾箭头 18"/>
            <p:cNvSpPr/>
            <p:nvPr/>
          </p:nvSpPr>
          <p:spPr>
            <a:xfrm rot="5400000">
              <a:off x="1322464" y="1959848"/>
              <a:ext cx="1008090" cy="359163"/>
            </a:xfrm>
            <a:prstGeom prst="strip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115329" y="3343979"/>
              <a:ext cx="5183063" cy="193878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7668" name="矩形 10"/>
            <p:cNvSpPr>
              <a:spLocks noChangeArrowheads="1"/>
            </p:cNvSpPr>
            <p:nvPr/>
          </p:nvSpPr>
          <p:spPr bwMode="auto">
            <a:xfrm>
              <a:off x="3289300" y="3295650"/>
              <a:ext cx="5183188" cy="19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zh-CN" sz="160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校长办公室、发展规划处、教务处、人事处、财务处、实验室与设备管理处、资产处、学生处、就业指导中心、团委、招生办公室、外事办公室、对外联络与发展办、校友会、工会、图书馆、教育技术中心、科技处、</a:t>
              </a:r>
              <a:r>
                <a:rPr lang="zh-CN" altLang="en-US" sz="160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学位</a:t>
              </a:r>
              <a:r>
                <a:rPr lang="zh-CN" altLang="zh-CN" sz="160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办、质管办</a:t>
              </a:r>
              <a:endParaRPr lang="zh-CN" altLang="en-US" sz="1600">
                <a:solidFill>
                  <a:schemeClr val="tx2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22" name="虚尾箭头 21"/>
            <p:cNvSpPr/>
            <p:nvPr/>
          </p:nvSpPr>
          <p:spPr>
            <a:xfrm rot="5400000">
              <a:off x="831305" y="4377875"/>
              <a:ext cx="2498396" cy="311539"/>
            </a:xfrm>
            <a:prstGeom prst="stripedRightArrow">
              <a:avLst>
                <a:gd name="adj1" fmla="val 64838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58352" y="5401832"/>
              <a:ext cx="1512057" cy="500076"/>
            </a:xfrm>
            <a:prstGeom prst="rect">
              <a:avLst/>
            </a:prstGeom>
            <a:ln w="25400">
              <a:solidFill>
                <a:srgbClr val="385D8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定量数据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0336" y="6155915"/>
              <a:ext cx="1512057" cy="462373"/>
            </a:xfrm>
            <a:prstGeom prst="rect">
              <a:avLst/>
            </a:prstGeom>
            <a:ln w="25400">
              <a:solidFill>
                <a:srgbClr val="385D8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2"/>
                  </a:solidFill>
                  <a:latin typeface="隶书" pitchFamily="49" charset="-122"/>
                  <a:ea typeface="隶书" pitchFamily="49" charset="-122"/>
                </a:rPr>
                <a:t>定性内容</a:t>
              </a:r>
            </a:p>
          </p:txBody>
        </p:sp>
        <p:sp>
          <p:nvSpPr>
            <p:cNvPr id="26" name="左大括号 25"/>
            <p:cNvSpPr/>
            <p:nvPr/>
          </p:nvSpPr>
          <p:spPr>
            <a:xfrm>
              <a:off x="4369424" y="5606229"/>
              <a:ext cx="361148" cy="918790"/>
            </a:xfrm>
            <a:prstGeom prst="leftBrac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5C731-0469-43E1-8396-A73379DC341B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867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867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5219700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自评报告</a:t>
            </a:r>
            <a:r>
              <a:rPr lang="en-US" altLang="zh-CN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：撰写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思路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388" y="1765300"/>
            <a:ext cx="8640762" cy="2144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自评报告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按照审核项目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审核要素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审核要点三级结构，以“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问”为逻辑，说明学校近年来的所思、所做、成效和问题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以“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度”来检验本科教学工作、深层次分析存在的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问题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对第一轮评估时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的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专家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意见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进行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回应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388" y="4006850"/>
            <a:ext cx="8637587" cy="2852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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在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6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个审核项目下，分别进行“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个度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”描述和问题分析与改进计划，单独分析“达成度”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8763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学校定位特征、发展目标下的本科教学工作？</a:t>
            </a:r>
            <a:r>
              <a:rPr lang="en-US" altLang="zh-CN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符合度</a:t>
            </a:r>
            <a:endParaRPr lang="en-US" altLang="zh-CN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8763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本科教学工作的中心地位？</a:t>
            </a:r>
            <a:r>
              <a:rPr lang="en-US" altLang="zh-CN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资源（软、硬）保障度</a:t>
            </a:r>
            <a:endParaRPr lang="en-US" altLang="zh-CN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8763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质量保证体系运行状况？</a:t>
            </a:r>
            <a:r>
              <a:rPr lang="en-US" altLang="zh-CN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有效度</a:t>
            </a:r>
            <a:endParaRPr lang="en-US" altLang="zh-CN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8763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来自社会、教师、学生的评价？</a:t>
            </a:r>
            <a:r>
              <a:rPr lang="en-US" altLang="zh-CN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满意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度</a:t>
            </a:r>
            <a:endParaRPr lang="en-US" altLang="zh-CN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8763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近年来教育教学改革成效？</a:t>
            </a:r>
            <a:r>
              <a:rPr lang="en-US" altLang="zh-CN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达成</a:t>
            </a:r>
            <a:r>
              <a:rPr lang="zh-CN" altLang="en-US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度</a:t>
            </a:r>
            <a:endParaRPr lang="en-US" altLang="zh-CN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3CA01-955B-4192-9954-0CEFD31F7E02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969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9703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74613" y="979488"/>
            <a:ext cx="8766175" cy="9540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2697163" indent="-26971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自评报告</a:t>
            </a:r>
            <a:r>
              <a:rPr lang="en-US" altLang="zh-CN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适应度、保障度、有效度、满意度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和  达成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度与审核项目的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关联</a:t>
            </a:r>
            <a:endParaRPr lang="en-US" altLang="zh-CN" sz="28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750" y="2163763"/>
            <a:ext cx="3024188" cy="440055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dirty="0">
                <a:latin typeface="宋体" pitchFamily="2" charset="-122"/>
              </a:rPr>
              <a:t>第一部分</a:t>
            </a:r>
            <a:r>
              <a:rPr lang="en-US" altLang="zh-CN" sz="1400" b="1" dirty="0">
                <a:latin typeface="宋体" pitchFamily="2" charset="-122"/>
              </a:rPr>
              <a:t>  </a:t>
            </a:r>
            <a:r>
              <a:rPr lang="zh-CN" altLang="zh-CN" sz="1400" b="1" dirty="0">
                <a:latin typeface="宋体" pitchFamily="2" charset="-122"/>
              </a:rPr>
              <a:t>概况</a:t>
            </a:r>
            <a:endParaRPr lang="zh-CN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宋体" pitchFamily="2" charset="-122"/>
              </a:rPr>
              <a:t>1 </a:t>
            </a:r>
            <a:r>
              <a:rPr lang="zh-CN" altLang="zh-CN" sz="1400" b="1" dirty="0">
                <a:latin typeface="宋体" pitchFamily="2" charset="-122"/>
              </a:rPr>
              <a:t>学校概况</a:t>
            </a:r>
            <a:endParaRPr lang="zh-CN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宋体" pitchFamily="2" charset="-122"/>
              </a:rPr>
              <a:t>2 </a:t>
            </a:r>
            <a:r>
              <a:rPr lang="zh-CN" altLang="zh-CN" sz="1400" b="1" dirty="0">
                <a:latin typeface="宋体" pitchFamily="2" charset="-122"/>
              </a:rPr>
              <a:t>自评工作</a:t>
            </a:r>
            <a:r>
              <a:rPr lang="zh-CN" altLang="zh-CN" sz="1400" b="1" dirty="0">
                <a:latin typeface="宋体" pitchFamily="2" charset="-122"/>
              </a:rPr>
              <a:t>概况</a:t>
            </a:r>
            <a:endParaRPr lang="en-US" altLang="zh-CN" sz="1400" b="1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dirty="0">
                <a:latin typeface="宋体" pitchFamily="2" charset="-122"/>
              </a:rPr>
              <a:t>第二部分</a:t>
            </a:r>
            <a:r>
              <a:rPr lang="en-US" altLang="zh-CN" sz="1400" b="1" dirty="0">
                <a:latin typeface="宋体" pitchFamily="2" charset="-122"/>
              </a:rPr>
              <a:t>  </a:t>
            </a:r>
            <a:r>
              <a:rPr lang="zh-CN" altLang="zh-CN" sz="1400" b="1" dirty="0">
                <a:latin typeface="宋体" pitchFamily="2" charset="-122"/>
              </a:rPr>
              <a:t>本科教学工作</a:t>
            </a:r>
            <a:endParaRPr lang="zh-CN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宋体" pitchFamily="2" charset="-122"/>
              </a:rPr>
              <a:t>1 </a:t>
            </a:r>
            <a:r>
              <a:rPr lang="zh-CN" altLang="zh-CN" sz="1400" b="1" dirty="0">
                <a:latin typeface="宋体" pitchFamily="2" charset="-122"/>
              </a:rPr>
              <a:t>定位与</a:t>
            </a:r>
            <a:r>
              <a:rPr lang="zh-CN" altLang="zh-CN" sz="1400" b="1" dirty="0">
                <a:latin typeface="宋体" pitchFamily="2" charset="-122"/>
              </a:rPr>
              <a:t>目标</a:t>
            </a:r>
            <a:endParaRPr lang="en-US" altLang="zh-CN" sz="1400" b="1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宋体" pitchFamily="2" charset="-122"/>
              </a:rPr>
              <a:t>         ……</a:t>
            </a:r>
            <a:endParaRPr lang="zh-CN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1.5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适应度</a:t>
            </a:r>
            <a:r>
              <a:rPr lang="zh-CN" altLang="zh-CN" sz="1400" dirty="0">
                <a:latin typeface="宋体" pitchFamily="2" charset="-122"/>
              </a:rPr>
              <a:t>与问题分析</a:t>
            </a: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1.5.1 </a:t>
            </a:r>
            <a:r>
              <a:rPr lang="zh-CN" altLang="zh-CN" sz="1400" dirty="0">
                <a:latin typeface="宋体" pitchFamily="2" charset="-122"/>
              </a:rPr>
              <a:t>定位与目标的适应度</a:t>
            </a: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1.5.2 </a:t>
            </a:r>
            <a:r>
              <a:rPr lang="zh-CN" altLang="zh-CN" sz="1400" dirty="0">
                <a:latin typeface="宋体" pitchFamily="2" charset="-122"/>
              </a:rPr>
              <a:t>问题分析与改进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宋体" pitchFamily="2" charset="-122"/>
              </a:rPr>
              <a:t>2 </a:t>
            </a:r>
            <a:r>
              <a:rPr lang="zh-CN" altLang="zh-CN" sz="1400" b="1" dirty="0">
                <a:latin typeface="宋体" pitchFamily="2" charset="-122"/>
              </a:rPr>
              <a:t>教师队伍</a:t>
            </a:r>
            <a:endParaRPr lang="zh-CN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 </a:t>
            </a:r>
            <a:r>
              <a:rPr lang="en-US" altLang="zh-CN" sz="1400" b="1" dirty="0">
                <a:latin typeface="宋体" pitchFamily="2" charset="-122"/>
              </a:rPr>
              <a:t> </a:t>
            </a:r>
            <a:r>
              <a:rPr lang="en-US" altLang="zh-CN" sz="1400" b="1" dirty="0">
                <a:latin typeface="宋体" pitchFamily="2" charset="-122"/>
              </a:rPr>
              <a:t>        ……</a:t>
            </a:r>
            <a:endParaRPr lang="zh-CN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2.5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保障度</a:t>
            </a:r>
            <a:r>
              <a:rPr lang="zh-CN" altLang="zh-CN" sz="1400" dirty="0">
                <a:latin typeface="宋体" pitchFamily="2" charset="-122"/>
              </a:rPr>
              <a:t>与问题分析</a:t>
            </a: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2.5.1 </a:t>
            </a:r>
            <a:r>
              <a:rPr lang="zh-CN" altLang="zh-CN" sz="1400" dirty="0">
                <a:latin typeface="宋体" pitchFamily="2" charset="-122"/>
              </a:rPr>
              <a:t>教师的保障度</a:t>
            </a: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2.5.2 </a:t>
            </a:r>
            <a:r>
              <a:rPr lang="zh-CN" altLang="zh-CN" sz="1400" dirty="0">
                <a:latin typeface="宋体" pitchFamily="2" charset="-122"/>
              </a:rPr>
              <a:t>问题分析与</a:t>
            </a:r>
            <a:r>
              <a:rPr lang="zh-CN" altLang="zh-CN" sz="1400" dirty="0">
                <a:latin typeface="宋体" pitchFamily="2" charset="-122"/>
              </a:rPr>
              <a:t>改进</a:t>
            </a:r>
            <a:endParaRPr lang="en-US" altLang="zh-CN" sz="1400" dirty="0"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3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教学资源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     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3.6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保障度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与问题分析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3.6.1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教学资源的保障度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3.6.2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问题分析与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改进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9900" y="2025650"/>
            <a:ext cx="374491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4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培养过程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     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4.6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有效度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与问题分析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4.6.1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培养过程的有效度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4.6.2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问题分析与改进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5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学生发展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          ……</a:t>
            </a:r>
            <a:endParaRPr lang="en-US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5.5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满意度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与问题分析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5.5.1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学生和用人单位的满意度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5.5.2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问题分析与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改进</a:t>
            </a:r>
            <a:endParaRPr lang="en-US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6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质量保障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           ……</a:t>
            </a:r>
            <a:endParaRPr lang="en-US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6.5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有效度</a:t>
            </a:r>
            <a:r>
              <a:rPr lang="zh-CN" altLang="zh-CN" sz="1400" dirty="0">
                <a:latin typeface="宋体" pitchFamily="2" charset="-122"/>
              </a:rPr>
              <a:t>与问题分析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6.5.1 </a:t>
            </a:r>
            <a:r>
              <a:rPr lang="zh-CN" altLang="zh-CN" sz="1400" dirty="0">
                <a:latin typeface="宋体" pitchFamily="2" charset="-122"/>
              </a:rPr>
              <a:t>教学质量保障体系运行的有效度</a:t>
            </a: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宋体" pitchFamily="2" charset="-122"/>
              </a:rPr>
              <a:t>6.5.2 </a:t>
            </a:r>
            <a:r>
              <a:rPr lang="zh-CN" altLang="zh-CN" sz="1400" dirty="0">
                <a:latin typeface="宋体" pitchFamily="2" charset="-122"/>
              </a:rPr>
              <a:t>问题分析与</a:t>
            </a:r>
            <a:r>
              <a:rPr lang="zh-CN" altLang="zh-CN" sz="1400" dirty="0">
                <a:latin typeface="宋体" pitchFamily="2" charset="-122"/>
              </a:rPr>
              <a:t>改进</a:t>
            </a:r>
            <a:endParaRPr lang="en-US" altLang="zh-CN" sz="1400" dirty="0">
              <a:latin typeface="宋体" pitchFamily="2" charset="-122"/>
            </a:endParaRPr>
          </a:p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第三部分</a:t>
            </a: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 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总结与展望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1 </a:t>
            </a:r>
            <a:r>
              <a:rPr lang="zh-CN" altLang="zh-CN" sz="1400" b="1" dirty="0">
                <a:solidFill>
                  <a:srgbClr val="FF0000"/>
                </a:solidFill>
                <a:latin typeface="宋体" pitchFamily="2" charset="-122"/>
              </a:rPr>
              <a:t>达成度</a:t>
            </a:r>
            <a:r>
              <a:rPr lang="zh-CN" altLang="zh-CN" sz="1400" b="1" dirty="0">
                <a:latin typeface="宋体" pitchFamily="2" charset="-122"/>
              </a:rPr>
              <a:t>分析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与自评总结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1.1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达成度分析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1.2 </a:t>
            </a:r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自评总结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2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第一轮评估存在问题的整改情况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3 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工作</a:t>
            </a:r>
            <a:r>
              <a:rPr lang="zh-CN" altLang="zh-CN" sz="1400" b="1" dirty="0">
                <a:solidFill>
                  <a:schemeClr val="tx2">
                    <a:lumMod val="50000"/>
                  </a:schemeClr>
                </a:solidFill>
                <a:latin typeface="宋体" pitchFamily="2" charset="-122"/>
              </a:rPr>
              <a:t>展望</a:t>
            </a:r>
            <a:endParaRPr lang="zh-CN" altLang="zh-CN" sz="1400" dirty="0">
              <a:solidFill>
                <a:schemeClr val="tx2">
                  <a:lumMod val="50000"/>
                </a:schemeClr>
              </a:solidFill>
              <a:latin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3CBD3-3958-48B6-B14E-6D7F2A27E575}" type="slidenum">
              <a:rPr lang="zh-CN" altLang="en-US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072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0726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250825" y="1079500"/>
            <a:ext cx="8359775" cy="10779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048000" indent="-3048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自评报告</a:t>
            </a:r>
            <a:r>
              <a:rPr lang="en-US" altLang="zh-CN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关于问题查找、分析和整改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措施</a:t>
            </a:r>
            <a:endParaRPr lang="en-US" altLang="zh-CN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25" y="2616200"/>
            <a:ext cx="8624888" cy="2790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问题客观存在，审核评估方式有助于学校自我查找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问题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重在发现影响达成度的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主要问题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indent="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例如：在学校综合性定位相关的通识教育问题、复合型人才培养问题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indent="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例如：与学校研究型定位相关的科研向教学转化问题、基层教学组织建设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问题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整改措施：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正在采取的和针对梳理结果准备采取的 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1A997-62F7-4623-8C01-22CD0271AEB2}" type="slidenum">
              <a:rPr lang="zh-CN" altLang="en-US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174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1750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7777162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自评报告</a:t>
            </a:r>
            <a:r>
              <a:rPr lang="en-US" altLang="zh-CN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统一认识与指导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工作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850" y="2349500"/>
            <a:ext cx="8640763" cy="3533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报告撰写是对学校根本任务、定位目标、问题措施等认识深化的过程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2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次学校会议，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6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稿讨论）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报告撰写应成为深入学习、统一认识的重要契机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（时间限制有遗憾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）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报告内容成为下一步本科教学改革和质量改进的指南性文件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（校长办公会意见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sym typeface="Arial" charset="0"/>
              </a:rPr>
              <a:t>）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楷体" pitchFamily="49" charset="-122"/>
              <a:ea typeface="楷体" pitchFamily="49" charset="-122"/>
              <a:sym typeface="Arial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FD74D-4210-4A99-AF86-8ECF2DADEE71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277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277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725862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专家现场考察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1175" y="1989138"/>
            <a:ext cx="8353425" cy="1770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机构、人员、材料完全公开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展示现状、呈现细节、听取指导、并阐释学校理念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与考察专家的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互动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B6BC-C61A-43CE-BAB4-2A598D3BC43F}" type="slidenum">
              <a:rPr lang="zh-CN" altLang="en-US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几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个关键环节的思考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379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379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233997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评后工作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213" y="2414588"/>
            <a:ext cx="8132762" cy="2528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收集、整理专家考察期间的个人意见和反馈会的意见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校教务委员会汇报讨论、各学院传达和问题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跟踪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质管办、教务处对专家意见的归类和分解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暑假务虚会专题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研讨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3914775" y="1203325"/>
            <a:ext cx="389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（审核评估结论尚未收到）</a:t>
            </a:r>
            <a:endParaRPr lang="en-US" altLang="zh-CN" sz="2400" b="1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59078-0B6F-4C67-B876-BA5E5895566E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审核评估感受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481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4822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矩形 13"/>
          <p:cNvSpPr/>
          <p:nvPr/>
        </p:nvSpPr>
        <p:spPr>
          <a:xfrm>
            <a:off x="477838" y="1989138"/>
            <a:ext cx="8126412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学校接受外部评估的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“出发点”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发生了重大转变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避 免了“攀比”引发的形式主义甚至弄虚作假，评估目标聚焦于切实提升人才培养和教学工作质量，内化为学校自身的需求。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质量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的责任主体有了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“落脚点”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以学校自身定位和目标为尺子、衡量人才培养达成度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。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有效引导学校教学质量保证工作的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“着力点”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贯彻以达成度为重点的“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5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个度”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。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找到了内部质量保证和外部监督的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“结合点”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强调自评要切实梳理存在问题、分析原因、提出对策，与专家“诊断”相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Arial" charset="0"/>
              </a:rPr>
              <a:t>对照。</a:t>
            </a:r>
            <a:endParaRPr lang="en-US" altLang="zh-CN" sz="24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  <a:sym typeface="Arial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959A-E556-45B8-84BE-A148F08ADA29}" type="slidenum">
              <a:rPr lang="zh-CN" altLang="en-US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960812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与水平评估相比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3"/>
          <p:cNvSpPr>
            <a:spLocks noGrp="1"/>
          </p:cNvSpPr>
          <p:nvPr>
            <p:ph type="ctrTitle"/>
          </p:nvPr>
        </p:nvSpPr>
        <p:spPr>
          <a:xfrm>
            <a:off x="0" y="69850"/>
            <a:ext cx="9215438" cy="831850"/>
          </a:xfrm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  汇报内容</a:t>
            </a:r>
            <a:endParaRPr lang="zh-CN" altLang="zh-CN" sz="3200" b="1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38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1638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Text Box 16"/>
          <p:cNvSpPr txBox="1">
            <a:spLocks noChangeArrowheads="1"/>
          </p:cNvSpPr>
          <p:nvPr/>
        </p:nvSpPr>
        <p:spPr bwMode="gray">
          <a:xfrm>
            <a:off x="360363" y="1295400"/>
            <a:ext cx="78597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同济大学审核评估试点工作简介</a:t>
            </a:r>
            <a:endParaRPr lang="en-US" altLang="zh-CN" sz="36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	</a:t>
            </a:r>
            <a:r>
              <a:rPr lang="zh-CN" altLang="en-US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概况</a:t>
            </a:r>
            <a:endParaRPr lang="en-US" altLang="zh-CN" sz="32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评建方针</a:t>
            </a:r>
            <a:endParaRPr lang="en-US" altLang="zh-CN" sz="32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zh-CN" altLang="en-US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几个关键环节的思考</a:t>
            </a:r>
            <a:endParaRPr lang="en-US" altLang="zh-CN" sz="32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/>
            <a:r>
              <a:rPr lang="en-US" altLang="zh-CN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2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审核评估感受</a:t>
            </a:r>
            <a:endParaRPr lang="en-US" altLang="zh-CN" sz="32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gray">
          <a:xfrm>
            <a:off x="360363" y="4284663"/>
            <a:ext cx="8459787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539750" indent="-539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校内教学质量保证体系建设与审核评估</a:t>
            </a:r>
            <a:endParaRPr lang="en-US" altLang="zh-CN" sz="36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同济大学教学质量保证体系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质量保证体系运行情况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校内质量保证系统是外部监督的基础</a:t>
            </a:r>
            <a:endParaRPr lang="en-US" altLang="zh-CN" sz="36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审核评估感受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584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5846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矩形 13"/>
          <p:cNvSpPr>
            <a:spLocks noChangeArrowheads="1"/>
          </p:cNvSpPr>
          <p:nvPr/>
        </p:nvSpPr>
        <p:spPr bwMode="auto">
          <a:xfrm>
            <a:off x="360363" y="1989138"/>
            <a:ext cx="83486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坚持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平常心、正常态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，避免了形式主义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；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借助于上轮评估后校内普遍建立起来的数据库和档案材料的支撑，不再临时抱佛脚；加上专家严明纪律，是本次评估较突出的</a:t>
            </a:r>
            <a:r>
              <a:rPr lang="en-US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闪光点</a:t>
            </a:r>
            <a:r>
              <a:rPr lang="en-US" altLang="zh-CN" sz="24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zh-CN" sz="280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848CE-8022-43C6-A4D2-98F713FE7787}" type="slidenum">
              <a:rPr lang="zh-CN" altLang="en-US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960812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与水平评估相比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审核评估感受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686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6871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21CE1-D7BA-4ACA-A90C-AB51E30ACF01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960812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与水平评估相比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870" name="矩形 16"/>
          <p:cNvSpPr>
            <a:spLocks noChangeArrowheads="1"/>
          </p:cNvSpPr>
          <p:nvPr/>
        </p:nvSpPr>
        <p:spPr bwMode="auto">
          <a:xfrm>
            <a:off x="323850" y="1916113"/>
            <a:ext cx="8348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坚持质保体系正常运行，校内不再专门进行二级学院（系）的评估。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“数据库”、“数据分析报告”代替了纸质的数据表格。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支撑材料保存在原部门，原生态呈现。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l"/>
            </a:pP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自评报告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的撰写思路不再是紧盯客观数据等指标是否达标（优），而是放在“质量”如何，如何“保证质量”以及水平评估后的“变化”和“增量”。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25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专家组“全面考察，独立判断”的方式，全面、深入了解学校状况。</a:t>
            </a:r>
            <a:endParaRPr lang="zh-CN" altLang="zh-CN" sz="24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8"/>
          <p:cNvGrpSpPr>
            <a:grpSpLocks/>
          </p:cNvGrpSpPr>
          <p:nvPr/>
        </p:nvGrpSpPr>
        <p:grpSpPr bwMode="auto">
          <a:xfrm>
            <a:off x="179388" y="1557338"/>
            <a:ext cx="8964612" cy="1182687"/>
            <a:chOff x="1251952" y="725138"/>
            <a:chExt cx="5472608" cy="1183157"/>
          </a:xfrm>
        </p:grpSpPr>
        <p:sp>
          <p:nvSpPr>
            <p:cNvPr id="3" name="AutoShape 9"/>
            <p:cNvSpPr>
              <a:spLocks noChangeArrowheads="1"/>
            </p:cNvSpPr>
            <p:nvPr/>
          </p:nvSpPr>
          <p:spPr bwMode="gray">
            <a:xfrm>
              <a:off x="1251952" y="725138"/>
              <a:ext cx="5472608" cy="11831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900" name="TextBox 1"/>
            <p:cNvSpPr txBox="1">
              <a:spLocks noChangeArrowheads="1"/>
            </p:cNvSpPr>
            <p:nvPr/>
          </p:nvSpPr>
          <p:spPr bwMode="auto">
            <a:xfrm>
              <a:off x="1259632" y="1024330"/>
              <a:ext cx="53285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39750" indent="-539750" algn="ctr" eaLnBrk="0" hangingPunct="0"/>
              <a:r>
                <a:rPr lang="en-US" altLang="zh-CN" sz="32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 校内教学质量保证体系建设与审核评估</a:t>
              </a:r>
              <a:endPara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7890" name="组合 3"/>
          <p:cNvGrpSpPr>
            <a:grpSpLocks/>
          </p:cNvGrpSpPr>
          <p:nvPr/>
        </p:nvGrpSpPr>
        <p:grpSpPr bwMode="auto">
          <a:xfrm>
            <a:off x="7777163" y="104775"/>
            <a:ext cx="1366837" cy="936625"/>
            <a:chOff x="6228184" y="2021558"/>
            <a:chExt cx="2915816" cy="1839490"/>
          </a:xfrm>
        </p:grpSpPr>
        <p:pic>
          <p:nvPicPr>
            <p:cNvPr id="37895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/>
        </p:nvSpPr>
        <p:spPr>
          <a:xfrm>
            <a:off x="1916113" y="5103813"/>
            <a:ext cx="586422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校内质量保证系统是外部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监督的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基础</a:t>
            </a: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9613" y="4241800"/>
            <a:ext cx="579755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质量保证体系运行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情况</a:t>
            </a:r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79613" y="3373438"/>
            <a:ext cx="57975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同济大学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教学质量保证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体系</a:t>
            </a:r>
            <a:endParaRPr lang="zh-CN" altLang="en-US" sz="2400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E9A23-C3A6-4CBA-9CA2-96AC5668EE19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993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994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9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ABEBC-F369-4347-A202-098A87D5A561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50825" y="1022350"/>
            <a:ext cx="3727450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构建历程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8600" y="2174875"/>
            <a:ext cx="4114800" cy="40544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2003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月：立项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研究本科教学质量保证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体系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2004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月：在土木工程学院、经济与管理学院试点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2005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月：全面实施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同济大学本科教学质量保证体系（试行）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  <p:sp>
        <p:nvSpPr>
          <p:cNvPr id="18" name="矩形 17"/>
          <p:cNvSpPr/>
          <p:nvPr/>
        </p:nvSpPr>
        <p:spPr>
          <a:xfrm>
            <a:off x="4743450" y="1838325"/>
            <a:ext cx="4114800" cy="44132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2007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月：立项研究研究生教育质量保证体系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2008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月：在土木工程学院、经济与管理学院、医学院、建筑与城市规划学院试点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2009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月：全面推广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同济大学研究生教育质量保证体系（试行）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096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40967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9FEF5-F03B-4356-B3FD-59FF19538045}" type="slidenum">
              <a:rPr lang="zh-CN" altLang="en-US"/>
              <a:pPr>
                <a:defRPr/>
              </a:pPr>
              <a:t>24</a:t>
            </a:fld>
            <a:endParaRPr lang="zh-CN" alt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1004888"/>
            <a:ext cx="331311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理念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66" name="矩形 18"/>
          <p:cNvSpPr>
            <a:spLocks noChangeArrowheads="1"/>
          </p:cNvSpPr>
          <p:nvPr/>
        </p:nvSpPr>
        <p:spPr bwMode="auto">
          <a:xfrm>
            <a:off x="611188" y="1620838"/>
            <a:ext cx="77771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教学质量是办学质量和教育质量的核心。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学校是自身质量保证的主体，在政府从制度层面保障高等教育质量的前提下，学校作为主体应构建教学质量的保证体系，确保学校的教育质量和水平达到既定的质量标准。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教学质量完成于教学全过程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主管部门和社会可以仅监督结果，学校必须控制过程。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198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41998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9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1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7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33DA2-2656-49A9-9A8D-4BB6A00833E4}" type="slidenum">
              <a:rPr lang="zh-CN" altLang="en-US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50825" y="908050"/>
            <a:ext cx="4681538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同济大学质保体系构成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971550" y="1628775"/>
            <a:ext cx="7559675" cy="1223963"/>
            <a:chOff x="703" y="1253"/>
            <a:chExt cx="4762" cy="771"/>
          </a:xfrm>
        </p:grpSpPr>
        <p:sp>
          <p:nvSpPr>
            <p:cNvPr id="41996" name="AutoShape 7"/>
            <p:cNvSpPr>
              <a:spLocks noChangeArrowheads="1"/>
            </p:cNvSpPr>
            <p:nvPr/>
          </p:nvSpPr>
          <p:spPr bwMode="auto">
            <a:xfrm>
              <a:off x="703" y="1253"/>
              <a:ext cx="4762" cy="771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kumimoji="1" lang="zh-CN" altLang="en-US"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39" y="1434"/>
              <a:ext cx="45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行楷" pitchFamily="2" charset="-122"/>
                </a:rPr>
                <a:t>同济大学本科教学质量保证体系</a:t>
              </a:r>
            </a:p>
          </p:txBody>
        </p:sp>
      </p:grpSp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1042988" y="3141663"/>
            <a:ext cx="7559675" cy="1223962"/>
            <a:chOff x="703" y="1253"/>
            <a:chExt cx="4762" cy="771"/>
          </a:xfrm>
        </p:grpSpPr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>
              <a:off x="703" y="1253"/>
              <a:ext cx="4762" cy="771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kumimoji="1" lang="zh-CN" altLang="en-US"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839" y="1434"/>
              <a:ext cx="45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行楷" pitchFamily="2" charset="-122"/>
                </a:rPr>
                <a:t>同济大学研究生教育质量保证体系</a:t>
              </a:r>
            </a:p>
          </p:txBody>
        </p:sp>
      </p:grpSp>
      <p:pic>
        <p:nvPicPr>
          <p:cNvPr id="41992" name="Picture 7" descr="本科质保-封面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55875" y="4508500"/>
            <a:ext cx="17732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8" descr="研究生质保-封面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4508500"/>
            <a:ext cx="17668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301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43045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6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7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48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1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05F87-18E6-487D-B724-B0D50FA88727}" type="slidenum">
              <a:rPr lang="zh-CN" altLang="en-US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50825" y="908050"/>
            <a:ext cx="4249738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运行机制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9" name="Group 132"/>
          <p:cNvGraphicFramePr>
            <a:graphicFrameLocks noGrp="1"/>
          </p:cNvGraphicFramePr>
          <p:nvPr/>
        </p:nvGraphicFramePr>
        <p:xfrm>
          <a:off x="250825" y="1700213"/>
          <a:ext cx="8605838" cy="4991100"/>
        </p:xfrm>
        <a:graphic>
          <a:graphicData uri="http://schemas.openxmlformats.org/drawingml/2006/table">
            <a:tbl>
              <a:tblPr/>
              <a:tblGrid>
                <a:gridCol w="1501775"/>
                <a:gridCol w="1319212"/>
                <a:gridCol w="1236663"/>
                <a:gridCol w="1539875"/>
                <a:gridCol w="1455737"/>
                <a:gridCol w="1552575"/>
              </a:tblGrid>
              <a:tr h="11821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黑体" pitchFamily="2" charset="-122"/>
                        </a:rPr>
                        <a:t>教学管理运行系统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黑体" pitchFamily="2" charset="-122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仿宋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教学质量保证系统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仿宋_GB2312" pitchFamily="49" charset="-12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2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  <a:cs typeface="+mn-cs"/>
                        </a:rPr>
                        <a:t>第一责任人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书记、校长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领导机构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教务委员会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5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  <a:cs typeface="+mn-cs"/>
                        </a:rPr>
                        <a:t>责任人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主管教学工作的校长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管理机构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教学质量管理办公室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26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  <a:cs typeface="+mn-cs"/>
                        </a:rPr>
                        <a:t>执行机构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教务处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研究生院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工作机构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相关职能部门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学院（系）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</a:tr>
              <a:tr h="7695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学院（系）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139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3144" name="Picture 7" descr="正门全景">
              <a:hlinkClick r:id="rId4" tooltip="正门全景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5" name="Picture 9" descr="屹立于图书馆前">
              <a:hlinkClick r:id="rId6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6" name="Picture 11" descr="大礼堂外貌">
              <a:hlinkClick r:id="rId8" tooltip="大礼堂外貌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47" name="Picture 13" descr="黑松林2">
              <a:hlinkClick r:id="rId10" tooltip="黑松林2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40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38D93-9FC1-4CAC-AC6E-6DCC3685F24E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50825" y="908050"/>
            <a:ext cx="540067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本科教学质量保证体系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137" name="Object 65"/>
          <p:cNvGraphicFramePr>
            <a:graphicFrameLocks noChangeAspect="1"/>
          </p:cNvGraphicFramePr>
          <p:nvPr/>
        </p:nvGraphicFramePr>
        <p:xfrm>
          <a:off x="0" y="1703388"/>
          <a:ext cx="9144000" cy="3957637"/>
        </p:xfrm>
        <a:graphic>
          <a:graphicData uri="http://schemas.openxmlformats.org/presentationml/2006/ole">
            <p:oleObj spid="_x0000_s3137" name="Visio" r:id="rId12" imgW="4006800" imgH="1846862" progId="">
              <p:embed/>
            </p:oleObj>
          </a:graphicData>
        </a:graphic>
      </p:graphicFrame>
      <p:sp>
        <p:nvSpPr>
          <p:cNvPr id="3143" name="Text Box 10"/>
          <p:cNvSpPr txBox="1">
            <a:spLocks noChangeArrowheads="1"/>
          </p:cNvSpPr>
          <p:nvPr/>
        </p:nvSpPr>
        <p:spPr bwMode="auto">
          <a:xfrm>
            <a:off x="250825" y="57086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kumimoji="1"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个主要方面，</a:t>
            </a:r>
            <a:r>
              <a:rPr kumimoji="1"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18</a:t>
            </a:r>
            <a:r>
              <a:rPr kumimoji="1"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个一级项目，</a:t>
            </a:r>
            <a:r>
              <a:rPr kumimoji="1"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37</a:t>
            </a:r>
            <a:r>
              <a:rPr kumimoji="1"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个二级项目，</a:t>
            </a:r>
            <a:r>
              <a:rPr kumimoji="1"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91</a:t>
            </a:r>
            <a:r>
              <a:rPr kumimoji="1"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个质量要求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16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4169" name="Picture 7" descr="正门全景">
              <a:hlinkClick r:id="rId4" tooltip="正门全景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0" name="Picture 9" descr="屹立于图书馆前">
              <a:hlinkClick r:id="rId6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1" name="Picture 11" descr="大礼堂外貌">
              <a:hlinkClick r:id="rId8" tooltip="大礼堂外貌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2" name="Picture 13" descr="黑松林2">
              <a:hlinkClick r:id="rId10" tooltip="黑松林2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65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3AEF-F77C-4700-ACFC-E92EF324DA75}" type="slidenum">
              <a:rPr lang="zh-CN" altLang="en-US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50825" y="908050"/>
            <a:ext cx="540067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研究生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教育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质量保证体系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162" name="Object 66"/>
          <p:cNvGraphicFramePr>
            <a:graphicFrameLocks noChangeAspect="1"/>
          </p:cNvGraphicFramePr>
          <p:nvPr/>
        </p:nvGraphicFramePr>
        <p:xfrm>
          <a:off x="611188" y="1722438"/>
          <a:ext cx="7921625" cy="3651250"/>
        </p:xfrm>
        <a:graphic>
          <a:graphicData uri="http://schemas.openxmlformats.org/presentationml/2006/ole">
            <p:oleObj spid="_x0000_s4162" name="Visio" r:id="rId12" imgW="4006786" imgH="1846778" progId="">
              <p:embed/>
            </p:oleObj>
          </a:graphicData>
        </a:graphic>
      </p:graphicFrame>
      <p:sp>
        <p:nvSpPr>
          <p:cNvPr id="4168" name="Rectangle 3"/>
          <p:cNvSpPr>
            <a:spLocks noChangeArrowheads="1"/>
          </p:cNvSpPr>
          <p:nvPr/>
        </p:nvSpPr>
        <p:spPr bwMode="auto">
          <a:xfrm>
            <a:off x="250825" y="5661025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个主要方面，</a:t>
            </a:r>
            <a:r>
              <a:rPr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22</a:t>
            </a:r>
            <a:r>
              <a:rPr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个一级项目，</a:t>
            </a:r>
            <a:r>
              <a:rPr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52</a:t>
            </a:r>
            <a:r>
              <a:rPr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个二级项目，</a:t>
            </a:r>
            <a:r>
              <a:rPr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139</a:t>
            </a:r>
            <a:r>
              <a:rPr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个质量要求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813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48171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72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73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74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1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DE55-75D0-4668-9B8B-CE13F3EE459C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50825" y="908050"/>
            <a:ext cx="3529013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落实</a:t>
            </a:r>
            <a:endParaRPr lang="en-US" altLang="zh-CN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4" name="Group 76"/>
          <p:cNvGraphicFramePr>
            <a:graphicFrameLocks noGrp="1"/>
          </p:cNvGraphicFramePr>
          <p:nvPr/>
        </p:nvGraphicFramePr>
        <p:xfrm>
          <a:off x="1403350" y="2924175"/>
          <a:ext cx="6264275" cy="3889375"/>
        </p:xfrm>
        <a:graphic>
          <a:graphicData uri="http://schemas.openxmlformats.org/drawingml/2006/table">
            <a:tbl>
              <a:tblPr/>
              <a:tblGrid>
                <a:gridCol w="2088636"/>
                <a:gridCol w="2087424"/>
                <a:gridCol w="2088636"/>
              </a:tblGrid>
              <a:tr h="793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本科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仿宋_GB2312" pitchFamily="49" charset="-122"/>
                        </a:rPr>
                        <a:t>研究生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黑体" pitchFamily="2" charset="-122"/>
                        </a:rPr>
                        <a:t>质量要求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黑体" pitchFamily="2" charset="-122"/>
                        </a:rPr>
                        <a:t>执行项目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黑体" pitchFamily="2" charset="-122"/>
                        </a:rPr>
                        <a:t>监督项目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黑体" pitchFamily="2" charset="-122"/>
                        </a:rPr>
                        <a:t>质量控制点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69"/>
          <p:cNvSpPr>
            <a:spLocks noChangeArrowheads="1"/>
          </p:cNvSpPr>
          <p:nvPr/>
        </p:nvSpPr>
        <p:spPr bwMode="auto">
          <a:xfrm>
            <a:off x="3635375" y="1835150"/>
            <a:ext cx="12112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n-lt"/>
                <a:ea typeface="黑体" pitchFamily="49" charset="-122"/>
              </a:rPr>
              <a:t>资源管理</a:t>
            </a:r>
          </a:p>
        </p:txBody>
      </p:sp>
      <p:sp>
        <p:nvSpPr>
          <p:cNvPr id="19" name="Rectangle 70"/>
          <p:cNvSpPr>
            <a:spLocks noChangeArrowheads="1"/>
          </p:cNvSpPr>
          <p:nvPr/>
        </p:nvSpPr>
        <p:spPr bwMode="auto">
          <a:xfrm>
            <a:off x="5508625" y="1835150"/>
            <a:ext cx="120967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n-lt"/>
                <a:ea typeface="黑体" pitchFamily="49" charset="-122"/>
              </a:rPr>
              <a:t>过程管理</a:t>
            </a:r>
          </a:p>
        </p:txBody>
      </p:sp>
      <p:sp>
        <p:nvSpPr>
          <p:cNvPr id="20" name="Line 77"/>
          <p:cNvSpPr>
            <a:spLocks noChangeShapeType="1"/>
          </p:cNvSpPr>
          <p:nvPr/>
        </p:nvSpPr>
        <p:spPr bwMode="auto">
          <a:xfrm>
            <a:off x="1835150" y="22034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1" name="Line 78"/>
          <p:cNvSpPr>
            <a:spLocks noChangeShapeType="1"/>
          </p:cNvSpPr>
          <p:nvPr/>
        </p:nvSpPr>
        <p:spPr bwMode="auto">
          <a:xfrm>
            <a:off x="4211638" y="22034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" name="Line 79"/>
          <p:cNvSpPr>
            <a:spLocks noChangeShapeType="1"/>
          </p:cNvSpPr>
          <p:nvPr/>
        </p:nvSpPr>
        <p:spPr bwMode="auto">
          <a:xfrm>
            <a:off x="6084888" y="22034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" name="Line 80"/>
          <p:cNvSpPr>
            <a:spLocks noChangeShapeType="1"/>
          </p:cNvSpPr>
          <p:nvPr/>
        </p:nvSpPr>
        <p:spPr bwMode="auto">
          <a:xfrm>
            <a:off x="7885113" y="22034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4" name="Line 81"/>
          <p:cNvSpPr>
            <a:spLocks noChangeShapeType="1"/>
          </p:cNvSpPr>
          <p:nvPr/>
        </p:nvSpPr>
        <p:spPr bwMode="auto">
          <a:xfrm>
            <a:off x="3995738" y="249078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Line 82"/>
          <p:cNvSpPr>
            <a:spLocks noChangeShapeType="1"/>
          </p:cNvSpPr>
          <p:nvPr/>
        </p:nvSpPr>
        <p:spPr bwMode="auto">
          <a:xfrm>
            <a:off x="7092950" y="2490788"/>
            <a:ext cx="0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>
            <a:off x="1835150" y="2492375"/>
            <a:ext cx="6049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725488" y="1835150"/>
            <a:ext cx="249237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n-lt"/>
                <a:ea typeface="黑体" pitchFamily="49" charset="-122"/>
              </a:rPr>
              <a:t>质量目标和管理职责</a:t>
            </a:r>
          </a:p>
        </p:txBody>
      </p:sp>
      <p:sp>
        <p:nvSpPr>
          <p:cNvPr id="28" name="Rectangle 71"/>
          <p:cNvSpPr>
            <a:spLocks noChangeArrowheads="1"/>
          </p:cNvSpPr>
          <p:nvPr/>
        </p:nvSpPr>
        <p:spPr bwMode="auto">
          <a:xfrm>
            <a:off x="7192963" y="1835150"/>
            <a:ext cx="146843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n-lt"/>
                <a:ea typeface="黑体" pitchFamily="49" charset="-122"/>
              </a:rPr>
              <a:t>监控、改进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8"/>
          <p:cNvGrpSpPr>
            <a:grpSpLocks/>
          </p:cNvGrpSpPr>
          <p:nvPr/>
        </p:nvGrpSpPr>
        <p:grpSpPr bwMode="auto">
          <a:xfrm>
            <a:off x="179388" y="1557338"/>
            <a:ext cx="8964612" cy="1376362"/>
            <a:chOff x="1251952" y="725138"/>
            <a:chExt cx="5472608" cy="1376410"/>
          </a:xfrm>
        </p:grpSpPr>
        <p:sp>
          <p:nvSpPr>
            <p:cNvPr id="3" name="AutoShape 9"/>
            <p:cNvSpPr>
              <a:spLocks noChangeArrowheads="1"/>
            </p:cNvSpPr>
            <p:nvPr/>
          </p:nvSpPr>
          <p:spPr bwMode="gray">
            <a:xfrm>
              <a:off x="1251952" y="725138"/>
              <a:ext cx="5472608" cy="11827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21" name="TextBox 1"/>
            <p:cNvSpPr txBox="1">
              <a:spLocks noChangeArrowheads="1"/>
            </p:cNvSpPr>
            <p:nvPr/>
          </p:nvSpPr>
          <p:spPr bwMode="auto">
            <a:xfrm>
              <a:off x="1259632" y="1024330"/>
              <a:ext cx="532859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39750" indent="-539750" algn="ctr" eaLnBrk="0" hangingPunct="0"/>
              <a:r>
                <a:rPr lang="en-US" altLang="zh-CN" sz="32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1 </a:t>
              </a:r>
              <a:r>
                <a:rPr lang="zh-CN" altLang="en-US" sz="32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同济大学审核评估试点工作简介</a:t>
              </a:r>
            </a:p>
            <a:p>
              <a:pPr marL="539750" indent="-539750" algn="ctr" eaLnBrk="0" hangingPunct="0"/>
              <a:endPara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7410" name="组合 3"/>
          <p:cNvGrpSpPr>
            <a:grpSpLocks/>
          </p:cNvGrpSpPr>
          <p:nvPr/>
        </p:nvGrpSpPr>
        <p:grpSpPr bwMode="auto">
          <a:xfrm>
            <a:off x="7777163" y="104775"/>
            <a:ext cx="1366837" cy="936625"/>
            <a:chOff x="6228184" y="2021558"/>
            <a:chExt cx="2915816" cy="1839490"/>
          </a:xfrm>
        </p:grpSpPr>
        <p:pic>
          <p:nvPicPr>
            <p:cNvPr id="17416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/>
        </p:nvSpPr>
        <p:spPr>
          <a:xfrm>
            <a:off x="1835150" y="5011738"/>
            <a:ext cx="5400675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几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个关键环节的思考</a:t>
            </a: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35150" y="4152900"/>
            <a:ext cx="5400675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评建方针</a:t>
            </a:r>
            <a:endParaRPr lang="zh-CN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35150" y="3314700"/>
            <a:ext cx="5400675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概况</a:t>
            </a:r>
            <a:endParaRPr lang="zh-CN" altLang="en-US" sz="2400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7B2F-B809-44A4-9F56-E333FAD285E8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35150" y="5805488"/>
            <a:ext cx="540067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审核评估感受</a:t>
            </a: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915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4915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5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4FA14-B6CA-4F38-9E03-473F6AE27E99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1081088"/>
            <a:ext cx="3025775" cy="585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实施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750" y="1766888"/>
            <a:ext cx="7777163" cy="28622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将质量目标、资源管理、过程管理及质量监控和改进都纳入质保体系，并明确各环节责任人。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制定质量保证流程和实施条例，明确监控结果的反馈途径，形成循环闭合、持续改进、螺旋上升的系统。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明确职能部门的质量管理职责，实现管办评分离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017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0183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9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9304-7F7A-4B58-BBC4-1C06D69C70B5}" type="slidenum">
              <a:rPr lang="zh-CN" altLang="en-US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3241675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运行现状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82" name="矩形 16"/>
          <p:cNvSpPr>
            <a:spLocks noChangeArrowheads="1"/>
          </p:cNvSpPr>
          <p:nvPr/>
        </p:nvSpPr>
        <p:spPr bwMode="auto">
          <a:xfrm>
            <a:off x="468313" y="1700213"/>
            <a:ext cx="823595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有队伍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：质管办、质管员、督导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、质量保证工作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机构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有制度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：教务委员会、教学例会、督导会议、行政部门参与、监控表、质量保证工作年度报告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跟踪调查与评价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有模式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种监督（日常、定点、定期、公众监督）、跟踪调查与评价（多视角、多阶段、长周期）、循环闭合的流程（检查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反馈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建设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改进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检查） 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有数据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：教学基本状态客观数据、定点监督形成数据、专项调查分析数据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有记录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：校内质量保证工作年度报告、监控表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120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121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3" name="矩形 14"/>
          <p:cNvSpPr>
            <a:spLocks noChangeArrowheads="1"/>
          </p:cNvSpPr>
          <p:nvPr/>
        </p:nvSpPr>
        <p:spPr bwMode="auto">
          <a:xfrm>
            <a:off x="468313" y="4202113"/>
            <a:ext cx="8496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D32BA-E1F3-41B6-A849-36EC9FFD9A8D}" type="slidenum">
              <a:rPr lang="zh-CN" altLang="en-US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439261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队伍</a:t>
            </a:r>
            <a:r>
              <a:rPr lang="en-US" altLang="zh-CN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学校层面</a:t>
            </a:r>
            <a:endParaRPr lang="en-US" altLang="zh-CN" sz="24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06" name="灯片编号占位符 3"/>
          <p:cNvSpPr txBox="1">
            <a:spLocks noGrp="1"/>
          </p:cNvSpPr>
          <p:nvPr/>
        </p:nvSpPr>
        <p:spPr bwMode="auto">
          <a:xfrm>
            <a:off x="6553200" y="6643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FFA6A1B-43A7-4D37-BB28-ED231A276723}" type="slidenum">
              <a:rPr kumimoji="1" lang="en-US" altLang="zh-CN" sz="1400">
                <a:latin typeface="Times New Roman" pitchFamily="18" charset="0"/>
              </a:rPr>
              <a:pPr algn="r"/>
              <a:t>32</a:t>
            </a:fld>
            <a:endParaRPr kumimoji="1" lang="en-US" altLang="zh-CN" sz="1400">
              <a:latin typeface="Times New Roman" pitchFamily="18" charset="0"/>
            </a:endParaRPr>
          </a:p>
        </p:txBody>
      </p:sp>
      <p:sp>
        <p:nvSpPr>
          <p:cNvPr id="51207" name="Rectangle 6" descr="羊皮纸"/>
          <p:cNvSpPr>
            <a:spLocks noChangeArrowheads="1"/>
          </p:cNvSpPr>
          <p:nvPr/>
        </p:nvSpPr>
        <p:spPr bwMode="auto">
          <a:xfrm>
            <a:off x="258763" y="1808163"/>
            <a:ext cx="720725" cy="163195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000">
                <a:solidFill>
                  <a:srgbClr val="660033"/>
                </a:solidFill>
                <a:latin typeface="Times New Roman" pitchFamily="18" charset="0"/>
                <a:ea typeface="黑体" pitchFamily="49" charset="-122"/>
              </a:rPr>
              <a:t>教学质量管理办公室</a:t>
            </a:r>
          </a:p>
        </p:txBody>
      </p:sp>
      <p:grpSp>
        <p:nvGrpSpPr>
          <p:cNvPr id="51208" name="组合 18"/>
          <p:cNvGrpSpPr>
            <a:grpSpLocks/>
          </p:cNvGrpSpPr>
          <p:nvPr/>
        </p:nvGrpSpPr>
        <p:grpSpPr bwMode="auto">
          <a:xfrm>
            <a:off x="1173163" y="1816100"/>
            <a:ext cx="7715250" cy="1757363"/>
            <a:chOff x="1172789" y="1350203"/>
            <a:chExt cx="7714952" cy="175636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1172789" y="1350203"/>
              <a:ext cx="7714952" cy="175636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zh-CN" altLang="en-US"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329945" y="1567567"/>
              <a:ext cx="7400639" cy="132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000" b="1" dirty="0">
                  <a:latin typeface="+mn-ea"/>
                  <a:ea typeface="+mn-ea"/>
                </a:rPr>
                <a:t>学校教育质量保证工作的管理</a:t>
              </a:r>
              <a:r>
                <a:rPr kumimoji="1" lang="zh-CN" altLang="en-US" sz="2000" b="1" dirty="0">
                  <a:latin typeface="+mn-ea"/>
                  <a:ea typeface="+mn-ea"/>
                </a:rPr>
                <a:t>机构</a:t>
              </a:r>
              <a:endParaRPr kumimoji="1" lang="en-US" altLang="zh-CN" sz="2000" b="1" dirty="0">
                <a:latin typeface="+mn-ea"/>
                <a:ea typeface="+mn-ea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000" b="1" dirty="0">
                  <a:latin typeface="+mn-ea"/>
                  <a:ea typeface="+mn-ea"/>
                </a:rPr>
                <a:t>负责</a:t>
              </a:r>
              <a:r>
                <a:rPr kumimoji="1" lang="zh-CN" altLang="en-US" sz="2000" b="1" dirty="0">
                  <a:latin typeface="+mn-ea"/>
                  <a:ea typeface="+mn-ea"/>
                </a:rPr>
                <a:t>本科、研究生教育质量保证体系的正常</a:t>
              </a:r>
              <a:r>
                <a:rPr kumimoji="1" lang="zh-CN" altLang="en-US" sz="2000" b="1" dirty="0">
                  <a:latin typeface="+mn-ea"/>
                  <a:ea typeface="+mn-ea"/>
                </a:rPr>
                <a:t>运作</a:t>
              </a:r>
              <a:endParaRPr kumimoji="1" lang="en-US" altLang="zh-CN" sz="2000" b="1" dirty="0">
                <a:latin typeface="+mn-ea"/>
                <a:ea typeface="+mn-ea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000" b="1" dirty="0">
                  <a:latin typeface="+mn-ea"/>
                  <a:ea typeface="+mn-ea"/>
                </a:rPr>
                <a:t>正处级单位，下设</a:t>
              </a:r>
              <a:r>
                <a:rPr kumimoji="1" lang="en-US" altLang="zh-CN" sz="2000" b="1" dirty="0">
                  <a:latin typeface="+mn-ea"/>
                  <a:ea typeface="+mn-ea"/>
                </a:rPr>
                <a:t>2</a:t>
              </a:r>
              <a:r>
                <a:rPr kumimoji="1" lang="zh-CN" altLang="en-US" sz="2000" b="1" dirty="0">
                  <a:latin typeface="+mn-ea"/>
                  <a:ea typeface="+mn-ea"/>
                </a:rPr>
                <a:t>个</a:t>
              </a:r>
              <a:r>
                <a:rPr kumimoji="1" lang="zh-CN" altLang="en-US" sz="2000" b="1" dirty="0">
                  <a:latin typeface="+mn-ea"/>
                  <a:ea typeface="+mn-ea"/>
                </a:rPr>
                <a:t>科</a:t>
              </a:r>
              <a:endParaRPr kumimoji="1" lang="zh-CN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2" name="Rectangle 6" descr="羊皮纸"/>
          <p:cNvSpPr>
            <a:spLocks noChangeArrowheads="1"/>
          </p:cNvSpPr>
          <p:nvPr/>
        </p:nvSpPr>
        <p:spPr bwMode="auto">
          <a:xfrm>
            <a:off x="179388" y="4251325"/>
            <a:ext cx="720725" cy="1938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sz="2000" dirty="0">
              <a:latin typeface="Times New Roman" pitchFamily="18" charset="0"/>
              <a:ea typeface="黑体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 dirty="0">
                <a:latin typeface="Times New Roman" pitchFamily="18" charset="0"/>
                <a:ea typeface="黑体" pitchFamily="49" charset="-122"/>
              </a:rPr>
              <a:t>质量保证工作机构</a:t>
            </a:r>
            <a:endParaRPr kumimoji="1" lang="en-US" altLang="zh-CN" sz="2000" dirty="0">
              <a:latin typeface="Times New Roman" pitchFamily="18" charset="0"/>
              <a:ea typeface="黑体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z="20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3" name="AutoShape 0"/>
          <p:cNvSpPr>
            <a:spLocks noChangeArrowheads="1"/>
          </p:cNvSpPr>
          <p:nvPr/>
        </p:nvSpPr>
        <p:spPr bwMode="auto">
          <a:xfrm>
            <a:off x="1173163" y="3933825"/>
            <a:ext cx="7531100" cy="27098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1567"/>
            </a:schemeClr>
          </a:solidFill>
          <a:ln w="19050">
            <a:pattFill prst="wdDnDiag">
              <a:fgClr>
                <a:srgbClr val="CC3300"/>
              </a:fgClr>
              <a:bgClr>
                <a:srgbClr val="333399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1" lang="zh-CN" altLang="en-US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62063" y="4076700"/>
            <a:ext cx="691038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eaVert"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1" lang="en-US" altLang="zh-CN" sz="2000" b="1" dirty="0">
              <a:latin typeface="+mn-ea"/>
              <a:ea typeface="+mn-ea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各学院（系）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体育教学部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其他有关职能部门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教育技术与计算中心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图书馆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学位办公室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监察处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宣传部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资产处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实验室与设备管理处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基建处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团委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学生处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财务处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人事处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研究生院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教务处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校长办公室</a:t>
            </a:r>
            <a:endParaRPr kumimoji="1" lang="zh-CN" altLang="en-US" sz="2000" b="1" dirty="0">
              <a:latin typeface="+mn-ea"/>
              <a:ea typeface="+mn-ea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zh-CN" altLang="en-US" sz="2000" b="1" dirty="0">
                <a:latin typeface="+mn-ea"/>
                <a:ea typeface="+mn-ea"/>
              </a:rPr>
              <a:t>党委办公室</a:t>
            </a:r>
            <a:endParaRPr kumimoji="1"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222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2237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-155575" y="981075"/>
            <a:ext cx="446405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队伍</a:t>
            </a:r>
            <a:r>
              <a:rPr lang="en-US" altLang="zh-CN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学校层面</a:t>
            </a:r>
            <a:endParaRPr lang="en-US" altLang="zh-CN" sz="24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 bwMode="auto">
          <a:xfrm>
            <a:off x="6553200" y="6643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EEF00C-4B7F-46C5-BF51-CE4F7D3DAEFD}" type="slidenum">
              <a:rPr kumimoji="1" lang="en-US" altLang="zh-CN" sz="1400">
                <a:latin typeface="Times New Roman" pitchFamily="18" charset="0"/>
              </a:rPr>
              <a:pPr algn="r"/>
              <a:t>33</a:t>
            </a:fld>
            <a:endParaRPr kumimoji="1" lang="en-US" altLang="zh-CN" sz="1400">
              <a:latin typeface="Times New Roman" pitchFamily="18" charset="0"/>
            </a:endParaRPr>
          </a:p>
        </p:txBody>
      </p:sp>
      <p:grpSp>
        <p:nvGrpSpPr>
          <p:cNvPr id="52229" name="组合 24"/>
          <p:cNvGrpSpPr>
            <a:grpSpLocks/>
          </p:cNvGrpSpPr>
          <p:nvPr/>
        </p:nvGrpSpPr>
        <p:grpSpPr bwMode="auto">
          <a:xfrm>
            <a:off x="1860550" y="1960563"/>
            <a:ext cx="5324475" cy="1828800"/>
            <a:chOff x="1475656" y="603091"/>
            <a:chExt cx="5323904" cy="1828992"/>
          </a:xfrm>
        </p:grpSpPr>
        <p:sp>
          <p:nvSpPr>
            <p:cNvPr id="26" name="圆角矩形 25"/>
            <p:cNvSpPr/>
            <p:nvPr/>
          </p:nvSpPr>
          <p:spPr>
            <a:xfrm>
              <a:off x="1475656" y="603091"/>
              <a:ext cx="5323904" cy="1828992"/>
            </a:xfrm>
            <a:prstGeom prst="roundRect">
              <a:avLst>
                <a:gd name="adj" fmla="val 3303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955030" y="892046"/>
              <a:ext cx="4031818" cy="132411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+mn-ea"/>
                  <a:ea typeface="+mn-ea"/>
                </a:rPr>
                <a:t>每个工作机构均设立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atin typeface="+mn-ea"/>
                  <a:ea typeface="+mn-ea"/>
                </a:rPr>
                <a:t>负责本单位的日常监督</a:t>
              </a:r>
              <a:endParaRPr lang="en-US" altLang="zh-CN" sz="2000" b="1" dirty="0">
                <a:latin typeface="+mn-ea"/>
                <a:ea typeface="+mn-ea"/>
              </a:endParaRP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+mn-ea"/>
                  <a:ea typeface="+mn-ea"/>
                </a:rPr>
                <a:t>50</a:t>
              </a:r>
              <a:r>
                <a:rPr lang="zh-CN" altLang="en-US" sz="2000" b="1" dirty="0">
                  <a:latin typeface="+mn-ea"/>
                  <a:ea typeface="+mn-ea"/>
                </a:rPr>
                <a:t>余人</a:t>
              </a:r>
            </a:p>
          </p:txBody>
        </p:sp>
      </p:grpSp>
      <p:sp>
        <p:nvSpPr>
          <p:cNvPr id="28" name="Rectangle 6" descr="羊皮纸"/>
          <p:cNvSpPr>
            <a:spLocks noChangeArrowheads="1"/>
          </p:cNvSpPr>
          <p:nvPr/>
        </p:nvSpPr>
        <p:spPr bwMode="auto">
          <a:xfrm>
            <a:off x="661988" y="2117725"/>
            <a:ext cx="720725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 dirty="0">
                <a:solidFill>
                  <a:srgbClr val="660033"/>
                </a:solidFill>
                <a:latin typeface="Times New Roman" pitchFamily="18" charset="0"/>
                <a:ea typeface="黑体" pitchFamily="49" charset="-122"/>
              </a:rPr>
              <a:t>教学</a:t>
            </a:r>
            <a:r>
              <a:rPr kumimoji="1" lang="zh-CN" altLang="en-US" sz="2000" dirty="0">
                <a:solidFill>
                  <a:srgbClr val="660033"/>
                </a:solidFill>
                <a:latin typeface="Times New Roman" pitchFamily="18" charset="0"/>
                <a:ea typeface="黑体" pitchFamily="49" charset="-122"/>
              </a:rPr>
              <a:t>质量管理员</a:t>
            </a:r>
            <a:endParaRPr kumimoji="1" lang="zh-CN" altLang="en-US" sz="2000" dirty="0">
              <a:solidFill>
                <a:srgbClr val="660033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9" name="Rectangle 6" descr="羊皮纸"/>
          <p:cNvSpPr>
            <a:spLocks noChangeArrowheads="1"/>
          </p:cNvSpPr>
          <p:nvPr/>
        </p:nvSpPr>
        <p:spPr bwMode="auto">
          <a:xfrm>
            <a:off x="646113" y="4678363"/>
            <a:ext cx="720725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 dirty="0">
                <a:latin typeface="Times New Roman" pitchFamily="18" charset="0"/>
                <a:ea typeface="黑体" pitchFamily="49" charset="-122"/>
              </a:rPr>
              <a:t>教学质量督导专家</a:t>
            </a:r>
            <a:endParaRPr kumimoji="1" lang="zh-CN" altLang="en-US" sz="2000" dirty="0">
              <a:latin typeface="Times New Roman" pitchFamily="18" charset="0"/>
              <a:ea typeface="黑体" pitchFamily="49" charset="-122"/>
            </a:endParaRPr>
          </a:p>
        </p:txBody>
      </p:sp>
      <p:grpSp>
        <p:nvGrpSpPr>
          <p:cNvPr id="52232" name="组合 29"/>
          <p:cNvGrpSpPr>
            <a:grpSpLocks/>
          </p:cNvGrpSpPr>
          <p:nvPr/>
        </p:nvGrpSpPr>
        <p:grpSpPr bwMode="auto">
          <a:xfrm>
            <a:off x="1743075" y="4581525"/>
            <a:ext cx="5637213" cy="1779588"/>
            <a:chOff x="1475656" y="2976992"/>
            <a:chExt cx="5637956" cy="1780240"/>
          </a:xfrm>
        </p:grpSpPr>
        <p:sp>
          <p:nvSpPr>
            <p:cNvPr id="31" name="圆角矩形 30"/>
            <p:cNvSpPr/>
            <p:nvPr/>
          </p:nvSpPr>
          <p:spPr>
            <a:xfrm>
              <a:off x="1475656" y="2976992"/>
              <a:ext cx="5637956" cy="1780240"/>
            </a:xfrm>
            <a:prstGeom prst="roundRect">
              <a:avLst>
                <a:gd name="adj" fmla="val 3303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978960" y="3237437"/>
              <a:ext cx="4413832" cy="132446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+mn-ea"/>
                  <a:ea typeface="+mn-ea"/>
                </a:rPr>
                <a:t>校、院二级</a:t>
              </a:r>
              <a:endParaRPr lang="en-US" altLang="zh-CN" sz="2000" b="1" dirty="0" smtClean="0">
                <a:latin typeface="+mn-ea"/>
                <a:ea typeface="+mn-ea"/>
              </a:endParaRP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+mn-ea"/>
                  <a:ea typeface="+mn-ea"/>
                </a:rPr>
                <a:t>负责定点监督和定期监督</a:t>
              </a:r>
              <a:endParaRPr lang="en-US" altLang="zh-CN" sz="2000" b="1" dirty="0" smtClean="0">
                <a:latin typeface="+mn-ea"/>
                <a:ea typeface="+mn-ea"/>
              </a:endParaRP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+mn-ea"/>
                  <a:ea typeface="+mn-ea"/>
                </a:rPr>
                <a:t>第三届学校督导专家</a:t>
              </a:r>
              <a:r>
                <a:rPr lang="en-US" altLang="zh-CN" sz="2000" b="1" dirty="0" smtClean="0">
                  <a:latin typeface="+mn-ea"/>
                  <a:ea typeface="+mn-ea"/>
                </a:rPr>
                <a:t>200</a:t>
              </a:r>
              <a:r>
                <a:rPr lang="zh-CN" altLang="en-US" sz="2000" b="1" dirty="0" smtClean="0">
                  <a:latin typeface="+mn-ea"/>
                  <a:ea typeface="+mn-ea"/>
                </a:rPr>
                <a:t>余人</a:t>
              </a:r>
              <a:endParaRPr lang="zh-CN" altLang="en-US" sz="2000" b="1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325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3255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6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7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8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0" y="981075"/>
            <a:ext cx="462756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队伍</a:t>
            </a:r>
            <a:r>
              <a:rPr lang="en-US" altLang="zh-CN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学院层面</a:t>
            </a:r>
            <a:endParaRPr lang="en-US" altLang="zh-CN" sz="24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 bwMode="auto">
          <a:xfrm>
            <a:off x="6553200" y="6643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0EDBC9-BE3A-4730-B021-FC8492D9A792}" type="slidenum">
              <a:rPr kumimoji="1" lang="en-US" altLang="zh-CN" sz="1400">
                <a:latin typeface="Times New Roman" pitchFamily="18" charset="0"/>
              </a:rPr>
              <a:pPr algn="r"/>
              <a:t>34</a:t>
            </a:fld>
            <a:endParaRPr kumimoji="1" lang="en-US" altLang="zh-CN" sz="1400">
              <a:latin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5313" y="2217738"/>
            <a:ext cx="82216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学院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（系）教务委员会（或教学工作委员会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作为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学院（系）本科教学质量保证的领导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机构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学院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（系）教学质量管理办公室（或质量管理小组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主要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负责学院（系）教学质量保证子系统的正常运作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学院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（系）教学质量检查专家组（或督导组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学院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（系）的本科教学质量监督机构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教学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质量管理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员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主要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负责学院（系）本科教学质量的自我监督和保证工作</a:t>
            </a:r>
          </a:p>
        </p:txBody>
      </p:sp>
      <p:sp>
        <p:nvSpPr>
          <p:cNvPr id="53254" name="矩形 18"/>
          <p:cNvSpPr>
            <a:spLocks noChangeArrowheads="1"/>
          </p:cNvSpPr>
          <p:nvPr/>
        </p:nvSpPr>
        <p:spPr bwMode="auto">
          <a:xfrm>
            <a:off x="250825" y="1644650"/>
            <a:ext cx="82216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根据各学院（系）的管理模式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，各有不同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427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4283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331311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制度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276" name="TextBox 14"/>
          <p:cNvSpPr txBox="1">
            <a:spLocks noChangeArrowheads="1"/>
          </p:cNvSpPr>
          <p:nvPr/>
        </p:nvSpPr>
        <p:spPr bwMode="auto">
          <a:xfrm>
            <a:off x="395288" y="1751013"/>
            <a:ext cx="835342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教务委员会：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半年一次会议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200" b="1">
                <a:latin typeface="黑体" pitchFamily="49" charset="-122"/>
                <a:ea typeface="黑体" pitchFamily="49" charset="-122"/>
              </a:rPr>
              <a:t>教学例会</a:t>
            </a: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每月一次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200" b="1">
                <a:latin typeface="黑体" pitchFamily="49" charset="-122"/>
                <a:ea typeface="黑体" pitchFamily="49" charset="-122"/>
              </a:rPr>
              <a:t>督导会议</a:t>
            </a: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每学期一次，平时不定期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200" b="1">
                <a:latin typeface="黑体" pitchFamily="49" charset="-122"/>
                <a:ea typeface="黑体" pitchFamily="49" charset="-122"/>
              </a:rPr>
              <a:t>行政部门参与</a:t>
            </a: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职能部门是质量保证的工作机构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200" b="1">
                <a:latin typeface="黑体" pitchFamily="49" charset="-122"/>
                <a:ea typeface="黑体" pitchFamily="49" charset="-122"/>
              </a:rPr>
              <a:t>监控表</a:t>
            </a: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b="1">
                <a:latin typeface="楷体" pitchFamily="49" charset="-122"/>
                <a:ea typeface="楷体" pitchFamily="49" charset="-122"/>
              </a:rPr>
              <a:t>发现问题</a:t>
            </a:r>
            <a:r>
              <a:rPr lang="en-US" altLang="zh-CN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b="1">
                <a:latin typeface="楷体" pitchFamily="49" charset="-122"/>
                <a:ea typeface="楷体" pitchFamily="49" charset="-122"/>
              </a:rPr>
              <a:t>“监控表”</a:t>
            </a:r>
            <a:r>
              <a:rPr lang="en-US" altLang="zh-CN" b="1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b="1">
                <a:latin typeface="楷体" pitchFamily="49" charset="-122"/>
                <a:ea typeface="楷体" pitchFamily="49" charset="-122"/>
              </a:rPr>
              <a:t> 相应的质量保证工作机构</a:t>
            </a:r>
            <a:r>
              <a:rPr lang="en-US" altLang="zh-CN" b="1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b="1">
                <a:latin typeface="楷体" pitchFamily="49" charset="-122"/>
                <a:ea typeface="楷体" pitchFamily="49" charset="-122"/>
              </a:rPr>
              <a:t>质量保证项目的责任人</a:t>
            </a:r>
            <a:r>
              <a:rPr lang="en-US" altLang="zh-CN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b="1">
                <a:latin typeface="楷体" pitchFamily="49" charset="-122"/>
                <a:ea typeface="楷体" pitchFamily="49" charset="-122"/>
              </a:rPr>
              <a:t>主要负责人及工作机构制定解决问题的措施</a:t>
            </a:r>
            <a:r>
              <a:rPr lang="en-US" altLang="zh-CN" b="1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b="1">
                <a:latin typeface="楷体" pitchFamily="49" charset="-122"/>
                <a:ea typeface="楷体" pitchFamily="49" charset="-122"/>
              </a:rPr>
              <a:t>教学质量管理办公室；最后由质管办负责对改进情况进行跟踪。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200" b="1">
                <a:latin typeface="黑体" pitchFamily="49" charset="-122"/>
                <a:ea typeface="黑体" pitchFamily="49" charset="-122"/>
              </a:rPr>
              <a:t>质量保证工作年度报告</a:t>
            </a: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每年一次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跟踪调查：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每年一次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定期监督：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四年一轮</a:t>
            </a:r>
            <a:endParaRPr lang="en-US" altLang="zh-CN" b="1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定点监督：</a:t>
            </a:r>
            <a:r>
              <a:rPr lang="zh-CN" altLang="en-US" b="1">
                <a:latin typeface="楷体" pitchFamily="49" charset="-122"/>
                <a:ea typeface="楷体" pitchFamily="49" charset="-122"/>
              </a:rPr>
              <a:t>每学期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916238" y="3789363"/>
            <a:ext cx="50323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284663" y="3789363"/>
            <a:ext cx="6477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700338" y="4149725"/>
            <a:ext cx="50323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524750" y="3789363"/>
            <a:ext cx="5762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524750" y="4149725"/>
            <a:ext cx="57626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EB58-1FC9-4F8D-BF7F-499A75440FE6}" type="slidenum">
              <a:rPr lang="zh-CN" altLang="en-US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529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532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2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4376738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模式：全方位监控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5300" name="组合 2"/>
          <p:cNvGrpSpPr>
            <a:grpSpLocks/>
          </p:cNvGrpSpPr>
          <p:nvPr/>
        </p:nvGrpSpPr>
        <p:grpSpPr bwMode="auto">
          <a:xfrm>
            <a:off x="619125" y="2008188"/>
            <a:ext cx="7446963" cy="4279900"/>
            <a:chOff x="611560" y="2127136"/>
            <a:chExt cx="7446734" cy="4280242"/>
          </a:xfrm>
        </p:grpSpPr>
        <p:sp>
          <p:nvSpPr>
            <p:cNvPr id="18" name="Line 32"/>
            <p:cNvSpPr>
              <a:spLocks noChangeShapeType="1"/>
            </p:cNvSpPr>
            <p:nvPr/>
          </p:nvSpPr>
          <p:spPr bwMode="auto">
            <a:xfrm rot="5400000" flipV="1">
              <a:off x="3646736" y="2786002"/>
              <a:ext cx="555669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1043347" y="2535156"/>
              <a:ext cx="4897287" cy="3226058"/>
            </a:xfrm>
            <a:prstGeom prst="rect">
              <a:avLst/>
            </a:prstGeom>
            <a:noFill/>
            <a:ln w="952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3924571" y="3486145"/>
              <a:ext cx="0" cy="92241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5796136" y="2809592"/>
              <a:ext cx="2262158" cy="2707640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人事处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财务处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资产处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设备处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等相关职能部处</a:t>
              </a:r>
              <a:r>
                <a:rPr kumimoji="1" lang="en-US" altLang="zh-CN" sz="2400">
                  <a:solidFill>
                    <a:schemeClr val="bg1"/>
                  </a:solidFill>
                  <a:latin typeface="Times New Roman" pitchFamily="18" charset="0"/>
                </a:rPr>
                <a:t>             </a:t>
              </a: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67272" y="2708207"/>
              <a:ext cx="3341584" cy="2765646"/>
            </a:xfrm>
            <a:prstGeom prst="rect">
              <a:avLst/>
            </a:prstGeom>
            <a:noFill/>
            <a:ln w="38100">
              <a:noFill/>
              <a:prstDash val="lgDash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1878346" y="4841978"/>
              <a:ext cx="749277" cy="458824"/>
            </a:xfrm>
            <a:prstGeom prst="leftArrow">
              <a:avLst>
                <a:gd name="adj1" fmla="val 50000"/>
                <a:gd name="adj2" fmla="val 40746"/>
              </a:avLst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3010199" y="4767359"/>
              <a:ext cx="554020" cy="7493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400" dirty="0" smtClean="0">
                  <a:solidFill>
                    <a:schemeClr val="accent2"/>
                  </a:solidFill>
                  <a:latin typeface="Times New Roman" pitchFamily="18" charset="0"/>
                  <a:ea typeface="黑体" pitchFamily="2" charset="-122"/>
                </a:rPr>
                <a:t>改进</a:t>
              </a:r>
            </a:p>
          </p:txBody>
        </p:sp>
        <p:sp>
          <p:nvSpPr>
            <p:cNvPr id="55309" name="Rectangle 9"/>
            <p:cNvSpPr>
              <a:spLocks noChangeArrowheads="1"/>
            </p:cNvSpPr>
            <p:nvPr/>
          </p:nvSpPr>
          <p:spPr bwMode="auto">
            <a:xfrm>
              <a:off x="3059113" y="3846140"/>
              <a:ext cx="1555750" cy="3873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zh-CN" altLang="en-US" sz="2400">
                  <a:solidFill>
                    <a:schemeClr val="accent2"/>
                  </a:solidFill>
                  <a:latin typeface="Times New Roman" pitchFamily="18" charset="0"/>
                  <a:ea typeface="黑体" pitchFamily="49" charset="-122"/>
                </a:rPr>
                <a:t>学 院</a:t>
              </a: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4169039" y="4724494"/>
              <a:ext cx="554020" cy="7493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HY견고딕" pitchFamily="18" charset="-127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400" dirty="0" smtClean="0">
                  <a:solidFill>
                    <a:schemeClr val="accent2"/>
                  </a:solidFill>
                  <a:latin typeface="Times New Roman" pitchFamily="18" charset="0"/>
                  <a:ea typeface="黑体" pitchFamily="2" charset="-122"/>
                </a:rPr>
                <a:t>建设</a:t>
              </a: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3635655" y="4868967"/>
              <a:ext cx="607993" cy="288948"/>
            </a:xfrm>
            <a:prstGeom prst="rightArrow">
              <a:avLst>
                <a:gd name="adj1" fmla="val 50000"/>
                <a:gd name="adj2" fmla="val 52643"/>
              </a:avLst>
            </a:prstGeom>
            <a:solidFill>
              <a:schemeClr val="tx1">
                <a:alpha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2" name="AutoShape 12"/>
            <p:cNvSpPr>
              <a:spLocks noChangeArrowheads="1"/>
            </p:cNvSpPr>
            <p:nvPr/>
          </p:nvSpPr>
          <p:spPr bwMode="auto">
            <a:xfrm>
              <a:off x="5004038" y="4048164"/>
              <a:ext cx="749277" cy="460412"/>
            </a:xfrm>
            <a:prstGeom prst="leftArrow">
              <a:avLst>
                <a:gd name="adj1" fmla="val 50000"/>
                <a:gd name="adj2" fmla="val 40634"/>
              </a:avLst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3" name="AutoShape 13"/>
            <p:cNvSpPr>
              <a:spLocks noChangeArrowheads="1"/>
            </p:cNvSpPr>
            <p:nvPr/>
          </p:nvSpPr>
          <p:spPr bwMode="auto">
            <a:xfrm>
              <a:off x="3637242" y="5229359"/>
              <a:ext cx="574657" cy="287360"/>
            </a:xfrm>
            <a:prstGeom prst="leftArrow">
              <a:avLst>
                <a:gd name="adj1" fmla="val 50000"/>
                <a:gd name="adj2" fmla="val 49890"/>
              </a:avLst>
            </a:prstGeom>
            <a:solidFill>
              <a:srgbClr val="009900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348326" y="4437133"/>
              <a:ext cx="115249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H="1">
              <a:off x="4499228" y="4437133"/>
              <a:ext cx="0" cy="2889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3348326" y="4437133"/>
              <a:ext cx="0" cy="2889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5317" name="Text Box 18"/>
            <p:cNvSpPr txBox="1">
              <a:spLocks noChangeArrowheads="1"/>
            </p:cNvSpPr>
            <p:nvPr/>
          </p:nvSpPr>
          <p:spPr bwMode="auto">
            <a:xfrm>
              <a:off x="3348102" y="2127136"/>
              <a:ext cx="1152922" cy="461665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solidFill>
                    <a:schemeClr val="bg1"/>
                  </a:solidFill>
                  <a:ea typeface="黑体" pitchFamily="49" charset="-122"/>
                </a:rPr>
                <a:t>质管办</a:t>
              </a:r>
            </a:p>
          </p:txBody>
        </p:sp>
        <p:sp>
          <p:nvSpPr>
            <p:cNvPr id="55318" name="Text Box 20"/>
            <p:cNvSpPr txBox="1">
              <a:spLocks noChangeArrowheads="1"/>
            </p:cNvSpPr>
            <p:nvPr/>
          </p:nvSpPr>
          <p:spPr bwMode="auto">
            <a:xfrm>
              <a:off x="6300192" y="6011996"/>
              <a:ext cx="1497330" cy="369332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rgbClr val="FFFF99"/>
                  </a:solidFill>
                  <a:latin typeface="楷体" pitchFamily="49" charset="-122"/>
                  <a:ea typeface="楷体" pitchFamily="49" charset="-122"/>
                </a:rPr>
                <a:t>资源保证</a:t>
              </a: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3203575" y="6038046"/>
              <a:ext cx="1611630" cy="369332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rgbClr val="FFFF99"/>
                  </a:solidFill>
                  <a:latin typeface="楷体" pitchFamily="49" charset="-122"/>
                  <a:ea typeface="楷体" pitchFamily="49" charset="-122"/>
                </a:rPr>
                <a:t>过程保证</a:t>
              </a:r>
            </a:p>
          </p:txBody>
        </p:sp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1906920" y="3917979"/>
              <a:ext cx="808013" cy="460412"/>
            </a:xfrm>
            <a:prstGeom prst="rightArrow">
              <a:avLst>
                <a:gd name="adj1" fmla="val 50000"/>
                <a:gd name="adj2" fmla="val 43802"/>
              </a:avLst>
            </a:prstGeom>
            <a:solidFill>
              <a:schemeClr val="tx1">
                <a:alpha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5321" name="Text Box 36"/>
            <p:cNvSpPr txBox="1">
              <a:spLocks noChangeArrowheads="1"/>
            </p:cNvSpPr>
            <p:nvPr/>
          </p:nvSpPr>
          <p:spPr bwMode="auto">
            <a:xfrm>
              <a:off x="2396604" y="3063240"/>
              <a:ext cx="3111500" cy="36576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教务处、研究生院、学生处</a:t>
              </a:r>
            </a:p>
          </p:txBody>
        </p:sp>
        <p:sp>
          <p:nvSpPr>
            <p:cNvPr id="55322" name="Text Box 7"/>
            <p:cNvSpPr txBox="1">
              <a:spLocks noChangeArrowheads="1"/>
            </p:cNvSpPr>
            <p:nvPr/>
          </p:nvSpPr>
          <p:spPr bwMode="auto">
            <a:xfrm>
              <a:off x="1115616" y="3140968"/>
              <a:ext cx="640515" cy="23037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eaVert" lIns="180000" tIns="180000" rIns="180000" bIns="180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rgbClr val="FFFF00"/>
                  </a:solidFill>
                  <a:latin typeface="Times New Roman" pitchFamily="18" charset="0"/>
                  <a:ea typeface="黑体" pitchFamily="49" charset="-122"/>
                </a:rPr>
                <a:t>人才培养目标</a:t>
              </a:r>
            </a:p>
          </p:txBody>
        </p:sp>
        <p:sp>
          <p:nvSpPr>
            <p:cNvPr id="55323" name="Text Box 21"/>
            <p:cNvSpPr txBox="1">
              <a:spLocks noChangeArrowheads="1"/>
            </p:cNvSpPr>
            <p:nvPr/>
          </p:nvSpPr>
          <p:spPr bwMode="auto">
            <a:xfrm>
              <a:off x="611560" y="6021288"/>
              <a:ext cx="1611630" cy="369332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>
                  <a:solidFill>
                    <a:srgbClr val="FFFF99"/>
                  </a:solidFill>
                  <a:latin typeface="楷体" pitchFamily="49" charset="-122"/>
                  <a:ea typeface="楷体" pitchFamily="49" charset="-122"/>
                </a:rPr>
                <a:t>目标保证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F8F6-7529-426E-B275-81CAD5649430}" type="slidenum">
              <a:rPr lang="zh-CN" altLang="en-US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632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635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331311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模式：循环闭合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7204B1E4-64CF-47DC-ADE8-C6D5D44C2FEB}" type="slidenum">
              <a:rPr lang="zh-CN" altLang="en-US"/>
              <a:pPr>
                <a:defRPr/>
              </a:pPr>
              <a:t>37</a:t>
            </a:fld>
            <a:endParaRPr lang="zh-CN" altLang="en-US" dirty="0"/>
          </a:p>
        </p:txBody>
      </p:sp>
      <p:grpSp>
        <p:nvGrpSpPr>
          <p:cNvPr id="56325" name="组合 45"/>
          <p:cNvGrpSpPr>
            <a:grpSpLocks/>
          </p:cNvGrpSpPr>
          <p:nvPr/>
        </p:nvGrpSpPr>
        <p:grpSpPr bwMode="auto">
          <a:xfrm>
            <a:off x="250825" y="1697038"/>
            <a:ext cx="8353425" cy="4395787"/>
            <a:chOff x="250825" y="1557338"/>
            <a:chExt cx="8353425" cy="4395787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4427538" y="2636838"/>
              <a:ext cx="2016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059113" y="2276475"/>
              <a:ext cx="1439862" cy="579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rgbClr val="993300"/>
                  </a:solidFill>
                  <a:latin typeface="黑体" pitchFamily="49" charset="-122"/>
                  <a:ea typeface="黑体" pitchFamily="49" charset="-122"/>
                </a:rPr>
                <a:t>监　督</a:t>
              </a: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987675" y="5373688"/>
              <a:ext cx="1584325" cy="5794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>
                  <a:solidFill>
                    <a:srgbClr val="993300"/>
                  </a:solidFill>
                  <a:ea typeface="黑体" pitchFamily="49" charset="-122"/>
                </a:rPr>
                <a:t>建　设</a:t>
              </a: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6443663" y="1557338"/>
              <a:ext cx="2160587" cy="277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ea typeface="黑体" pitchFamily="49" charset="-122"/>
                </a:rPr>
                <a:t>日常监督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ea typeface="黑体" pitchFamily="49" charset="-122"/>
                </a:rPr>
                <a:t>定点监督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ea typeface="黑体" pitchFamily="49" charset="-122"/>
                </a:rPr>
                <a:t>定期监督</a:t>
              </a: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ea typeface="黑体" pitchFamily="49" charset="-122"/>
                </a:rPr>
                <a:t>公众监督</a:t>
              </a: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5795963" y="1844675"/>
              <a:ext cx="0" cy="223361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5795963" y="1844675"/>
              <a:ext cx="6492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5795963" y="3357563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5795963" y="40767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3059113" y="3933825"/>
              <a:ext cx="1512887" cy="579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rgbClr val="993300"/>
                  </a:solidFill>
                  <a:ea typeface="黑体" pitchFamily="49" charset="-122"/>
                </a:rPr>
                <a:t>改　进</a:t>
              </a:r>
            </a:p>
          </p:txBody>
        </p:sp>
        <p:grpSp>
          <p:nvGrpSpPr>
            <p:cNvPr id="56341" name="Group 22"/>
            <p:cNvGrpSpPr>
              <a:grpSpLocks/>
            </p:cNvGrpSpPr>
            <p:nvPr/>
          </p:nvGrpSpPr>
          <p:grpSpPr bwMode="auto">
            <a:xfrm>
              <a:off x="827088" y="3644900"/>
              <a:ext cx="1554162" cy="1101725"/>
              <a:chOff x="476" y="2296"/>
              <a:chExt cx="979" cy="694"/>
            </a:xfrm>
          </p:grpSpPr>
          <p:sp>
            <p:nvSpPr>
              <p:cNvPr id="73" name="AutoShape 23"/>
              <p:cNvSpPr>
                <a:spLocks noChangeArrowheads="1"/>
              </p:cNvSpPr>
              <p:nvPr/>
            </p:nvSpPr>
            <p:spPr bwMode="auto">
              <a:xfrm>
                <a:off x="476" y="2296"/>
                <a:ext cx="979" cy="694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56353" name="Text Box 24"/>
              <p:cNvSpPr txBox="1">
                <a:spLocks noChangeArrowheads="1"/>
              </p:cNvSpPr>
              <p:nvPr/>
            </p:nvSpPr>
            <p:spPr bwMode="auto">
              <a:xfrm>
                <a:off x="612" y="2432"/>
                <a:ext cx="63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>
                    <a:latin typeface="Verdana" pitchFamily="34" charset="0"/>
                    <a:ea typeface="黑体" pitchFamily="49" charset="-122"/>
                  </a:rPr>
                  <a:t>运行</a:t>
                </a:r>
              </a:p>
            </p:txBody>
          </p:sp>
        </p:grpSp>
        <p:sp>
          <p:nvSpPr>
            <p:cNvPr id="56342" name="Text Box 25"/>
            <p:cNvSpPr txBox="1">
              <a:spLocks noChangeArrowheads="1"/>
            </p:cNvSpPr>
            <p:nvPr/>
          </p:nvSpPr>
          <p:spPr bwMode="auto">
            <a:xfrm>
              <a:off x="2335252" y="3357563"/>
              <a:ext cx="55399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Verdana" pitchFamily="34" charset="0"/>
                  <a:ea typeface="隶书" pitchFamily="49" charset="-122"/>
                </a:rPr>
                <a:t>问题</a:t>
              </a:r>
            </a:p>
          </p:txBody>
        </p:sp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 rot="16200000">
              <a:off x="2592388" y="3825875"/>
              <a:ext cx="142875" cy="790575"/>
            </a:xfrm>
            <a:prstGeom prst="downArrow">
              <a:avLst>
                <a:gd name="adj1" fmla="val 50000"/>
                <a:gd name="adj2" fmla="val 138333"/>
              </a:avLst>
            </a:prstGeom>
            <a:solidFill>
              <a:srgbClr val="FF000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6344" name="Text Box 27"/>
            <p:cNvSpPr txBox="1">
              <a:spLocks noChangeArrowheads="1"/>
            </p:cNvSpPr>
            <p:nvPr/>
          </p:nvSpPr>
          <p:spPr bwMode="auto">
            <a:xfrm>
              <a:off x="390565" y="3141663"/>
              <a:ext cx="553998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Verdana" pitchFamily="34" charset="0"/>
                  <a:ea typeface="隶书" pitchFamily="49" charset="-122"/>
                </a:rPr>
                <a:t>正常</a:t>
              </a:r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 flipH="1">
              <a:off x="250825" y="4221163"/>
              <a:ext cx="57626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250825" y="2852738"/>
              <a:ext cx="0" cy="13684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250825" y="2852738"/>
              <a:ext cx="13684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>
              <a:off x="5364163" y="4221163"/>
              <a:ext cx="0" cy="14398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 flipH="1">
              <a:off x="4572000" y="5661025"/>
              <a:ext cx="7921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 flipH="1">
              <a:off x="4500563" y="4221163"/>
              <a:ext cx="8636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6351" name="TextBox 71"/>
            <p:cNvSpPr txBox="1">
              <a:spLocks noChangeArrowheads="1"/>
            </p:cNvSpPr>
            <p:nvPr/>
          </p:nvSpPr>
          <p:spPr bwMode="auto">
            <a:xfrm>
              <a:off x="5293742" y="4648706"/>
              <a:ext cx="11521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跟踪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1695450" y="2722563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620838" y="5819775"/>
            <a:ext cx="13700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endCxn id="73" idx="2"/>
          </p:cNvCxnSpPr>
          <p:nvPr/>
        </p:nvCxnSpPr>
        <p:spPr>
          <a:xfrm flipV="1">
            <a:off x="1604963" y="4886325"/>
            <a:ext cx="0" cy="933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695450" y="2706688"/>
            <a:ext cx="0" cy="1077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3779838" y="2992438"/>
            <a:ext cx="0" cy="1079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endCxn id="50" idx="0"/>
          </p:cNvCxnSpPr>
          <p:nvPr/>
        </p:nvCxnSpPr>
        <p:spPr>
          <a:xfrm>
            <a:off x="3779838" y="4579938"/>
            <a:ext cx="0" cy="933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734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7421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22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23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424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811371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模式：多视角、多阶段、长周期跟踪调查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52E8FBDC-1DA6-4CF3-84A3-551260EF7D7F}" type="slidenum">
              <a:rPr lang="zh-CN" altLang="en-US"/>
              <a:pPr>
                <a:defRPr/>
              </a:pPr>
              <a:t>38</a:t>
            </a:fld>
            <a:endParaRPr lang="zh-CN" altLang="en-US"/>
          </a:p>
        </p:txBody>
      </p:sp>
      <p:grpSp>
        <p:nvGrpSpPr>
          <p:cNvPr id="57349" name="组合 40"/>
          <p:cNvGrpSpPr>
            <a:grpSpLocks/>
          </p:cNvGrpSpPr>
          <p:nvPr/>
        </p:nvGrpSpPr>
        <p:grpSpPr bwMode="auto">
          <a:xfrm>
            <a:off x="34925" y="1665288"/>
            <a:ext cx="8543925" cy="5148262"/>
            <a:chOff x="-42863" y="404813"/>
            <a:chExt cx="9223376" cy="6435725"/>
          </a:xfrm>
        </p:grpSpPr>
        <p:sp>
          <p:nvSpPr>
            <p:cNvPr id="42" name="矩形 41"/>
            <p:cNvSpPr/>
            <p:nvPr/>
          </p:nvSpPr>
          <p:spPr>
            <a:xfrm>
              <a:off x="5425698" y="404813"/>
              <a:ext cx="3523460" cy="420316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7351" name="Group 3"/>
            <p:cNvGrpSpPr>
              <a:grpSpLocks/>
            </p:cNvGrpSpPr>
            <p:nvPr/>
          </p:nvGrpSpPr>
          <p:grpSpPr bwMode="auto">
            <a:xfrm>
              <a:off x="0" y="2362200"/>
              <a:ext cx="4789488" cy="254000"/>
              <a:chOff x="0" y="1896"/>
              <a:chExt cx="5760" cy="120"/>
            </a:xfrm>
          </p:grpSpPr>
          <p:sp>
            <p:nvSpPr>
              <p:cNvPr id="57419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7420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57352" name="Text Box 77"/>
            <p:cNvSpPr txBox="1">
              <a:spLocks noChangeArrowheads="1"/>
            </p:cNvSpPr>
            <p:nvPr/>
          </p:nvSpPr>
          <p:spPr bwMode="gray">
            <a:xfrm rot="3925970">
              <a:off x="995363" y="4068763"/>
              <a:ext cx="1244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</a:rPr>
                <a:t>Your Tex</a:t>
              </a:r>
            </a:p>
          </p:txBody>
        </p:sp>
        <p:grpSp>
          <p:nvGrpSpPr>
            <p:cNvPr id="57353" name="组合 98"/>
            <p:cNvGrpSpPr>
              <a:grpSpLocks/>
            </p:cNvGrpSpPr>
            <p:nvPr/>
          </p:nvGrpSpPr>
          <p:grpSpPr bwMode="auto">
            <a:xfrm>
              <a:off x="862013" y="1841500"/>
              <a:ext cx="1268412" cy="1308100"/>
              <a:chOff x="899678" y="1484784"/>
              <a:chExt cx="1268413" cy="1308100"/>
            </a:xfrm>
          </p:grpSpPr>
          <p:grpSp>
            <p:nvGrpSpPr>
              <p:cNvPr id="57407" name="Group 66"/>
              <p:cNvGrpSpPr>
                <a:grpSpLocks/>
              </p:cNvGrpSpPr>
              <p:nvPr/>
            </p:nvGrpSpPr>
            <p:grpSpPr bwMode="auto">
              <a:xfrm>
                <a:off x="899678" y="1484784"/>
                <a:ext cx="1268413" cy="1308100"/>
                <a:chOff x="2789" y="1625"/>
                <a:chExt cx="907" cy="907"/>
              </a:xfrm>
            </p:grpSpPr>
            <p:sp>
              <p:nvSpPr>
                <p:cNvPr id="57409" name="Oval 67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410" name="Oval 68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411" name="Oval 69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412" name="Oval 70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413" name="Oval 71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57414" name="Group 72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57415" name="Oval 73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7416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7417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7418" name="Oval 76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57408" name="TextBox 1"/>
              <p:cNvSpPr txBox="1">
                <a:spLocks noChangeArrowheads="1"/>
              </p:cNvSpPr>
              <p:nvPr/>
            </p:nvSpPr>
            <p:spPr bwMode="auto">
              <a:xfrm>
                <a:off x="1127944" y="1693252"/>
                <a:ext cx="709946" cy="83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培养过程</a:t>
                </a:r>
              </a:p>
            </p:txBody>
          </p:sp>
        </p:grpSp>
        <p:grpSp>
          <p:nvGrpSpPr>
            <p:cNvPr id="57354" name="组合 101"/>
            <p:cNvGrpSpPr>
              <a:grpSpLocks/>
            </p:cNvGrpSpPr>
            <p:nvPr/>
          </p:nvGrpSpPr>
          <p:grpSpPr bwMode="auto">
            <a:xfrm>
              <a:off x="3587750" y="1870075"/>
              <a:ext cx="1268413" cy="1308100"/>
              <a:chOff x="4172687" y="1485789"/>
              <a:chExt cx="1268413" cy="1308100"/>
            </a:xfrm>
          </p:grpSpPr>
          <p:grpSp>
            <p:nvGrpSpPr>
              <p:cNvPr id="57395" name="Group 48"/>
              <p:cNvGrpSpPr>
                <a:grpSpLocks/>
              </p:cNvGrpSpPr>
              <p:nvPr/>
            </p:nvGrpSpPr>
            <p:grpSpPr bwMode="auto">
              <a:xfrm>
                <a:off x="4172687" y="1485789"/>
                <a:ext cx="1268413" cy="1308100"/>
                <a:chOff x="2789" y="1625"/>
                <a:chExt cx="907" cy="907"/>
              </a:xfrm>
            </p:grpSpPr>
            <p:sp>
              <p:nvSpPr>
                <p:cNvPr id="57397" name="Oval 49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398" name="Oval 50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399" name="Oval 51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400" name="Oval 52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7401" name="Oval 53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57402" name="Group 54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57403" name="Oval 5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7404" name="Oval 5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740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7406" name="Oval 5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57396" name="TextBox 100"/>
              <p:cNvSpPr txBox="1">
                <a:spLocks noChangeArrowheads="1"/>
              </p:cNvSpPr>
              <p:nvPr/>
            </p:nvSpPr>
            <p:spPr bwMode="auto">
              <a:xfrm>
                <a:off x="4348773" y="1788059"/>
                <a:ext cx="942522" cy="807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rgbClr val="FF0000"/>
                    </a:solidFill>
                    <a:latin typeface="黑体" pitchFamily="49" charset="-122"/>
                    <a:ea typeface="黑体" pitchFamily="49" charset="-122"/>
                  </a:rPr>
                  <a:t>用人过程</a:t>
                </a:r>
              </a:p>
            </p:txBody>
          </p:sp>
        </p:grpSp>
        <p:grpSp>
          <p:nvGrpSpPr>
            <p:cNvPr id="77" name="组合 105"/>
            <p:cNvGrpSpPr>
              <a:grpSpLocks/>
            </p:cNvGrpSpPr>
            <p:nvPr/>
          </p:nvGrpSpPr>
          <p:grpSpPr bwMode="auto">
            <a:xfrm>
              <a:off x="6510338" y="685800"/>
              <a:ext cx="1366837" cy="1241425"/>
              <a:chOff x="6732240" y="1485789"/>
              <a:chExt cx="1368152" cy="1241412"/>
            </a:xfrm>
            <a:solidFill>
              <a:schemeClr val="bg1">
                <a:lumMod val="85000"/>
              </a:schemeClr>
            </a:solidFill>
          </p:grpSpPr>
          <p:sp>
            <p:nvSpPr>
              <p:cNvPr id="111" name="六边形 110"/>
              <p:cNvSpPr/>
              <p:nvPr/>
            </p:nvSpPr>
            <p:spPr>
              <a:xfrm>
                <a:off x="6732240" y="1485789"/>
                <a:ext cx="1368152" cy="1241412"/>
              </a:xfrm>
              <a:prstGeom prst="hexagon">
                <a:avLst/>
              </a:prstGeom>
              <a:grpFill/>
              <a:scene3d>
                <a:camera prst="orthographicFront"/>
                <a:lightRig rig="threePt" dir="t">
                  <a:rot lat="0" lon="0" rev="1200000"/>
                </a:lightRig>
              </a:scene3d>
              <a:sp3d extrusionH="76200">
                <a:bevelT w="228600" h="127000"/>
                <a:bevelB w="152400"/>
                <a:extrusionClr>
                  <a:schemeClr val="accent5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2" name="TextBox 104"/>
              <p:cNvSpPr txBox="1">
                <a:spLocks noChangeArrowheads="1"/>
              </p:cNvSpPr>
              <p:nvPr/>
            </p:nvSpPr>
            <p:spPr bwMode="auto">
              <a:xfrm>
                <a:off x="6941931" y="1690996"/>
                <a:ext cx="936104" cy="8309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黑体" pitchFamily="49" charset="-122"/>
                    <a:ea typeface="黑体" pitchFamily="49" charset="-122"/>
                  </a:rPr>
                  <a:t>信息采集</a:t>
                </a:r>
              </a:p>
            </p:txBody>
          </p:sp>
        </p:grpSp>
        <p:grpSp>
          <p:nvGrpSpPr>
            <p:cNvPr id="57356" name="组合 106"/>
            <p:cNvGrpSpPr>
              <a:grpSpLocks/>
            </p:cNvGrpSpPr>
            <p:nvPr/>
          </p:nvGrpSpPr>
          <p:grpSpPr bwMode="auto">
            <a:xfrm>
              <a:off x="7470775" y="2755900"/>
              <a:ext cx="1368425" cy="1241425"/>
              <a:chOff x="6732240" y="1485789"/>
              <a:chExt cx="1368152" cy="1241412"/>
            </a:xfrm>
          </p:grpSpPr>
          <p:sp>
            <p:nvSpPr>
              <p:cNvPr id="109" name="六边形 108"/>
              <p:cNvSpPr/>
              <p:nvPr/>
            </p:nvSpPr>
            <p:spPr>
              <a:xfrm>
                <a:off x="6732240" y="1485789"/>
                <a:ext cx="1368152" cy="1241412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extrusionH="76200">
                <a:bevelT w="228600" h="127000"/>
                <a:bevelB w="152400"/>
                <a:extrusionClr>
                  <a:schemeClr val="accent5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394" name="TextBox 108"/>
              <p:cNvSpPr txBox="1">
                <a:spLocks noChangeArrowheads="1"/>
              </p:cNvSpPr>
              <p:nvPr/>
            </p:nvSpPr>
            <p:spPr bwMode="auto">
              <a:xfrm>
                <a:off x="6941931" y="1690996"/>
                <a:ext cx="93610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信息分析</a:t>
                </a:r>
              </a:p>
            </p:txBody>
          </p:sp>
        </p:grpSp>
        <p:grpSp>
          <p:nvGrpSpPr>
            <p:cNvPr id="57357" name="组合 109"/>
            <p:cNvGrpSpPr>
              <a:grpSpLocks/>
            </p:cNvGrpSpPr>
            <p:nvPr/>
          </p:nvGrpSpPr>
          <p:grpSpPr bwMode="auto">
            <a:xfrm>
              <a:off x="5610225" y="2755900"/>
              <a:ext cx="1368425" cy="1241425"/>
              <a:chOff x="6732240" y="1485789"/>
              <a:chExt cx="1368152" cy="1241412"/>
            </a:xfrm>
          </p:grpSpPr>
          <p:sp>
            <p:nvSpPr>
              <p:cNvPr id="107" name="六边形 106"/>
              <p:cNvSpPr/>
              <p:nvPr/>
            </p:nvSpPr>
            <p:spPr>
              <a:xfrm>
                <a:off x="6732240" y="1485789"/>
                <a:ext cx="1368152" cy="1241412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extrusionH="76200">
                <a:bevelT w="228600" h="127000"/>
                <a:bevelB w="152400"/>
                <a:extrusionClr>
                  <a:schemeClr val="accent5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390" name="TextBox 111"/>
              <p:cNvSpPr txBox="1">
                <a:spLocks noChangeArrowheads="1"/>
              </p:cNvSpPr>
              <p:nvPr/>
            </p:nvSpPr>
            <p:spPr bwMode="auto">
              <a:xfrm>
                <a:off x="6941931" y="1690996"/>
                <a:ext cx="936104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信息统计</a:t>
                </a:r>
              </a:p>
            </p:txBody>
          </p:sp>
        </p:grpSp>
        <p:cxnSp>
          <p:nvCxnSpPr>
            <p:cNvPr id="80" name="直接箭头连接符 79"/>
            <p:cNvCxnSpPr/>
            <p:nvPr/>
          </p:nvCxnSpPr>
          <p:spPr>
            <a:xfrm flipH="1">
              <a:off x="6287711" y="1926922"/>
              <a:ext cx="532975" cy="82952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/>
            <p:nvPr/>
          </p:nvCxnSpPr>
          <p:spPr>
            <a:xfrm>
              <a:off x="7567879" y="1926922"/>
              <a:ext cx="748906" cy="847381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978351" y="3377590"/>
              <a:ext cx="491844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组合 82"/>
            <p:cNvGrpSpPr/>
            <p:nvPr/>
          </p:nvGrpSpPr>
          <p:grpSpPr>
            <a:xfrm>
              <a:off x="5425858" y="5373216"/>
              <a:ext cx="3396853" cy="1152128"/>
              <a:chOff x="5425858" y="5373216"/>
              <a:chExt cx="3396853" cy="1152128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</p:grpSpPr>
          <p:sp>
            <p:nvSpPr>
              <p:cNvPr id="105" name="圆角矩形 104"/>
              <p:cNvSpPr/>
              <p:nvPr/>
            </p:nvSpPr>
            <p:spPr>
              <a:xfrm>
                <a:off x="5425858" y="5373216"/>
                <a:ext cx="3396853" cy="1152128"/>
              </a:xfrm>
              <a:prstGeom prst="roundRect">
                <a:avLst>
                  <a:gd name="adj" fmla="val 32363"/>
                </a:avLst>
              </a:prstGeom>
              <a:grpFill/>
              <a:ln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  <a:bevelB w="228600" h="1524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65766" y="5582575"/>
                <a:ext cx="3317037" cy="807914"/>
              </a:xfrm>
              <a:prstGeom prst="rect">
                <a:avLst/>
              </a:prstGeom>
              <a:noFill/>
              <a:sp3d>
                <a:bevelB w="228600" h="152400"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黑体" pitchFamily="2" charset="-122"/>
                    <a:ea typeface="黑体" pitchFamily="2" charset="-122"/>
                  </a:rPr>
                  <a:t>学校相关部门</a:t>
                </a:r>
                <a:endParaRPr lang="en-US" altLang="zh-CN" dirty="0">
                  <a:latin typeface="黑体" pitchFamily="2" charset="-122"/>
                  <a:ea typeface="黑体" pitchFamily="2" charset="-122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黑体" pitchFamily="2" charset="-122"/>
                    <a:ea typeface="黑体" pitchFamily="2" charset="-122"/>
                  </a:rPr>
                  <a:t>学院、系、专业</a:t>
                </a: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438164" y="5373216"/>
              <a:ext cx="2017326" cy="8079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12700">
              <a:bevelT w="228600" h="127000"/>
              <a:contourClr>
                <a:schemeClr val="bg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分析</a:t>
              </a:r>
              <a:endParaRPr lang="en-US" altLang="zh-CN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对策研究</a:t>
              </a:r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629272" y="4052562"/>
              <a:ext cx="1892300" cy="11113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50800">
              <a:bevelT w="279400" h="152400"/>
              <a:bevelB w="152400"/>
              <a:contourClr>
                <a:srgbClr val="FFC000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rgbClr val="FFFF00"/>
                  </a:solidFill>
                  <a:latin typeface="Tahoma" pitchFamily="34" charset="0"/>
                  <a:ea typeface="黑体" pitchFamily="49" charset="-122"/>
                </a:rPr>
                <a:t>质量改进</a:t>
              </a:r>
            </a:p>
          </p:txBody>
        </p:sp>
        <p:cxnSp>
          <p:nvCxnSpPr>
            <p:cNvPr id="86" name="直接箭头连接符 85"/>
            <p:cNvCxnSpPr>
              <a:stCxn id="105" idx="1"/>
            </p:cNvCxnSpPr>
            <p:nvPr/>
          </p:nvCxnSpPr>
          <p:spPr>
            <a:xfrm flipH="1">
              <a:off x="4455718" y="5949499"/>
              <a:ext cx="96998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1480657" y="5963390"/>
              <a:ext cx="97340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 flipV="1">
              <a:off x="1480657" y="5163638"/>
              <a:ext cx="17137" cy="78586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>
              <a:endCxn id="57410" idx="4"/>
            </p:cNvCxnSpPr>
            <p:nvPr/>
          </p:nvCxnSpPr>
          <p:spPr>
            <a:xfrm flipV="1">
              <a:off x="1458378" y="3149373"/>
              <a:ext cx="39417" cy="8692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6287711" y="4018582"/>
              <a:ext cx="0" cy="14288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/>
            <p:nvPr/>
          </p:nvCxnSpPr>
          <p:spPr>
            <a:xfrm>
              <a:off x="8131701" y="3996754"/>
              <a:ext cx="0" cy="14288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74" name="Rectangle 5"/>
            <p:cNvSpPr>
              <a:spLocks noChangeArrowheads="1"/>
            </p:cNvSpPr>
            <p:nvPr/>
          </p:nvSpPr>
          <p:spPr bwMode="gray">
            <a:xfrm>
              <a:off x="1800225" y="1273175"/>
              <a:ext cx="3665538" cy="11113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93" name="直接箭头连接符 92"/>
            <p:cNvCxnSpPr/>
            <p:nvPr/>
          </p:nvCxnSpPr>
          <p:spPr>
            <a:xfrm flipV="1">
              <a:off x="-42863" y="1266085"/>
              <a:ext cx="6553361" cy="53581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>
              <a:stCxn id="57412" idx="0"/>
            </p:cNvCxnSpPr>
            <p:nvPr/>
          </p:nvCxnSpPr>
          <p:spPr>
            <a:xfrm flipH="1" flipV="1">
              <a:off x="1497794" y="1274023"/>
              <a:ext cx="0" cy="65488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 flipH="1" flipV="1">
              <a:off x="4222649" y="1319666"/>
              <a:ext cx="0" cy="65686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378" name="组合 168"/>
            <p:cNvGrpSpPr>
              <a:grpSpLocks/>
            </p:cNvGrpSpPr>
            <p:nvPr/>
          </p:nvGrpSpPr>
          <p:grpSpPr bwMode="auto">
            <a:xfrm>
              <a:off x="384175" y="1295400"/>
              <a:ext cx="160338" cy="1320800"/>
              <a:chOff x="383545" y="1295176"/>
              <a:chExt cx="161728" cy="1321061"/>
            </a:xfrm>
          </p:grpSpPr>
          <p:cxnSp>
            <p:nvCxnSpPr>
              <p:cNvPr id="103" name="直接箭头连接符 102"/>
              <p:cNvCxnSpPr/>
              <p:nvPr/>
            </p:nvCxnSpPr>
            <p:spPr>
              <a:xfrm flipH="1" flipV="1">
                <a:off x="466200" y="1295627"/>
                <a:ext cx="0" cy="107581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椭圆 103"/>
              <p:cNvSpPr/>
              <p:nvPr/>
            </p:nvSpPr>
            <p:spPr>
              <a:xfrm>
                <a:off x="383227" y="2361514"/>
                <a:ext cx="162488" cy="254066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57379" name="组合 169"/>
            <p:cNvGrpSpPr>
              <a:grpSpLocks/>
            </p:cNvGrpSpPr>
            <p:nvPr/>
          </p:nvGrpSpPr>
          <p:grpSpPr bwMode="auto">
            <a:xfrm>
              <a:off x="2838450" y="1300163"/>
              <a:ext cx="161925" cy="1320800"/>
              <a:chOff x="383545" y="1295176"/>
              <a:chExt cx="161728" cy="1321061"/>
            </a:xfrm>
          </p:grpSpPr>
          <p:cxnSp>
            <p:nvCxnSpPr>
              <p:cNvPr id="101" name="直接箭头连接符 100"/>
              <p:cNvCxnSpPr/>
              <p:nvPr/>
            </p:nvCxnSpPr>
            <p:spPr>
              <a:xfrm flipH="1" flipV="1">
                <a:off x="466909" y="1294833"/>
                <a:ext cx="0" cy="107779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椭圆 101"/>
              <p:cNvSpPr/>
              <p:nvPr/>
            </p:nvSpPr>
            <p:spPr>
              <a:xfrm>
                <a:off x="383038" y="2362704"/>
                <a:ext cx="162607" cy="254066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7380" name="TextBox 172"/>
            <p:cNvSpPr txBox="1">
              <a:spLocks noChangeArrowheads="1"/>
            </p:cNvSpPr>
            <p:nvPr/>
          </p:nvSpPr>
          <p:spPr bwMode="auto">
            <a:xfrm>
              <a:off x="206375" y="2651125"/>
              <a:ext cx="522288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进校</a:t>
              </a:r>
            </a:p>
          </p:txBody>
        </p:sp>
        <p:sp>
          <p:nvSpPr>
            <p:cNvPr id="57381" name="TextBox 173"/>
            <p:cNvSpPr txBox="1">
              <a:spLocks noChangeArrowheads="1"/>
            </p:cNvSpPr>
            <p:nvPr/>
          </p:nvSpPr>
          <p:spPr bwMode="auto">
            <a:xfrm>
              <a:off x="2657475" y="2605088"/>
              <a:ext cx="522288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毕业</a:t>
              </a:r>
            </a:p>
          </p:txBody>
        </p:sp>
        <p:sp>
          <p:nvSpPr>
            <p:cNvPr id="100" name="等腰三角形 99"/>
            <p:cNvSpPr>
              <a:spLocks noChangeAspect="1"/>
            </p:cNvSpPr>
            <p:nvPr/>
          </p:nvSpPr>
          <p:spPr>
            <a:xfrm>
              <a:off x="8640684" y="6300755"/>
              <a:ext cx="539829" cy="539783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837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837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7993063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模式：多视角、多阶段、长周期跟踪调查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229EF96E-E671-45AE-9063-B53B5695ACDF}" type="slidenum">
              <a:rPr lang="zh-CN" altLang="en-US"/>
              <a:pPr>
                <a:defRPr/>
              </a:pPr>
              <a:t>39</a:t>
            </a:fld>
            <a:endParaRPr lang="zh-CN" altLang="en-US"/>
          </a:p>
        </p:txBody>
      </p:sp>
      <p:sp>
        <p:nvSpPr>
          <p:cNvPr id="58373" name="TextBox 138"/>
          <p:cNvSpPr txBox="1">
            <a:spLocks noChangeArrowheads="1"/>
          </p:cNvSpPr>
          <p:nvPr/>
        </p:nvSpPr>
        <p:spPr bwMode="auto">
          <a:xfrm>
            <a:off x="250825" y="1835150"/>
            <a:ext cx="820896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类调查对象：在校生、应届毕业生（本、研）、用人单位、校友、研究生导师（校内、校外）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进校前、在校中、毕业时、毕业后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每年一次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已开展三轮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为本次审核评估提供了强有力的数据支撑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概况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945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19477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09562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试点工作过程</a:t>
            </a:r>
            <a:endParaRPr lang="en-US" altLang="zh-CN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9460" name="组合 31"/>
          <p:cNvGrpSpPr>
            <a:grpSpLocks/>
          </p:cNvGrpSpPr>
          <p:nvPr/>
        </p:nvGrpSpPr>
        <p:grpSpPr bwMode="auto">
          <a:xfrm>
            <a:off x="323850" y="1871663"/>
            <a:ext cx="8820150" cy="4824412"/>
            <a:chOff x="324000" y="1872000"/>
            <a:chExt cx="8820000" cy="4824000"/>
          </a:xfrm>
        </p:grpSpPr>
        <p:grpSp>
          <p:nvGrpSpPr>
            <p:cNvPr id="19462" name="组合 29"/>
            <p:cNvGrpSpPr>
              <a:grpSpLocks/>
            </p:cNvGrpSpPr>
            <p:nvPr/>
          </p:nvGrpSpPr>
          <p:grpSpPr bwMode="auto">
            <a:xfrm>
              <a:off x="324000" y="1872000"/>
              <a:ext cx="8820000" cy="4824000"/>
              <a:chOff x="324000" y="2052000"/>
              <a:chExt cx="8820000" cy="4824000"/>
            </a:xfrm>
          </p:grpSpPr>
          <p:sp>
            <p:nvSpPr>
              <p:cNvPr id="19464" name="矩形 13"/>
              <p:cNvSpPr>
                <a:spLocks noChangeArrowheads="1"/>
              </p:cNvSpPr>
              <p:nvPr/>
            </p:nvSpPr>
            <p:spPr bwMode="auto">
              <a:xfrm>
                <a:off x="2124000" y="2052000"/>
                <a:ext cx="6732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latin typeface="黑体" pitchFamily="49" charset="-122"/>
                    <a:ea typeface="黑体" pitchFamily="49" charset="-122"/>
                  </a:rPr>
                  <a:t>评估中心通知</a:t>
                </a:r>
              </a:p>
            </p:txBody>
          </p:sp>
          <p:sp>
            <p:nvSpPr>
              <p:cNvPr id="19465" name="矩形 14"/>
              <p:cNvSpPr>
                <a:spLocks noChangeArrowheads="1"/>
              </p:cNvSpPr>
              <p:nvPr/>
            </p:nvSpPr>
            <p:spPr bwMode="auto">
              <a:xfrm>
                <a:off x="324000" y="2052000"/>
                <a:ext cx="1800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2012.12</a:t>
                </a:r>
                <a:endPara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66" name="矩形 15"/>
              <p:cNvSpPr>
                <a:spLocks noChangeArrowheads="1"/>
              </p:cNvSpPr>
              <p:nvPr/>
            </p:nvSpPr>
            <p:spPr bwMode="auto">
              <a:xfrm>
                <a:off x="324000" y="2628000"/>
                <a:ext cx="18000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2013.01.02</a:t>
                </a:r>
              </a:p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2013.01.07</a:t>
                </a:r>
                <a:endPara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67" name="矩形 17"/>
              <p:cNvSpPr>
                <a:spLocks noChangeArrowheads="1"/>
              </p:cNvSpPr>
              <p:nvPr/>
            </p:nvSpPr>
            <p:spPr bwMode="auto">
              <a:xfrm>
                <a:off x="2124000" y="2628000"/>
                <a:ext cx="6948000" cy="50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zh-CN" sz="2400" b="1">
                    <a:latin typeface="黑体" pitchFamily="49" charset="-122"/>
                    <a:ea typeface="黑体" pitchFamily="49" charset="-122"/>
                  </a:rPr>
                  <a:t>校党委常委会：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提升</a:t>
                </a:r>
                <a:r>
                  <a:rPr lang="zh-CN" altLang="en-US" sz="2400" b="1">
                    <a:latin typeface="楷体" pitchFamily="49" charset="-122"/>
                    <a:ea typeface="楷体" pitchFamily="49" charset="-122"/>
                  </a:rPr>
                  <a:t>本科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教学质量的</a:t>
                </a:r>
                <a:r>
                  <a:rPr lang="zh-CN" altLang="en-US" sz="2400" b="1">
                    <a:latin typeface="楷体" pitchFamily="49" charset="-122"/>
                    <a:ea typeface="楷体" pitchFamily="49" charset="-122"/>
                  </a:rPr>
                  <a:t>抓住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重要契机</a:t>
                </a:r>
                <a:endParaRPr lang="zh-CN" altLang="en-US" sz="2400" b="1"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19468" name="矩形 18"/>
              <p:cNvSpPr>
                <a:spLocks noChangeArrowheads="1"/>
              </p:cNvSpPr>
              <p:nvPr/>
            </p:nvSpPr>
            <p:spPr bwMode="auto">
              <a:xfrm>
                <a:off x="2124000" y="3060000"/>
                <a:ext cx="6948000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zh-CN" sz="2400" b="1">
                    <a:latin typeface="黑体" pitchFamily="49" charset="-122"/>
                    <a:ea typeface="黑体" pitchFamily="49" charset="-122"/>
                  </a:rPr>
                  <a:t>校长办公会：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确定工作方针</a:t>
                </a:r>
                <a:endParaRPr lang="en-US" altLang="zh-CN" sz="2400" b="1">
                  <a:latin typeface="楷体" pitchFamily="49" charset="-122"/>
                  <a:ea typeface="楷体" pitchFamily="49" charset="-122"/>
                </a:endParaRPr>
              </a:p>
              <a:p>
                <a:r>
                  <a:rPr lang="en-US" altLang="zh-CN" sz="2400" b="1">
                    <a:latin typeface="楷体" pitchFamily="49" charset="-122"/>
                    <a:ea typeface="楷体" pitchFamily="49" charset="-122"/>
                  </a:rPr>
                  <a:t>		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落实组织</a:t>
                </a:r>
                <a:r>
                  <a:rPr lang="zh-CN" altLang="en-US" sz="2400" b="1">
                    <a:latin typeface="楷体" pitchFamily="49" charset="-122"/>
                    <a:ea typeface="楷体" pitchFamily="49" charset="-122"/>
                  </a:rPr>
                  <a:t>保障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、经费</a:t>
                </a:r>
                <a:r>
                  <a:rPr lang="zh-CN" altLang="en-US" sz="2400" b="1">
                    <a:latin typeface="楷体" pitchFamily="49" charset="-122"/>
                    <a:ea typeface="楷体" pitchFamily="49" charset="-122"/>
                  </a:rPr>
                  <a:t>保障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、人员保障</a:t>
                </a:r>
                <a:endParaRPr lang="zh-CN" altLang="en-US" sz="2400" b="1">
                  <a:latin typeface="楷体" pitchFamily="49" charset="-122"/>
                  <a:ea typeface="楷体" pitchFamily="49" charset="-122"/>
                </a:endParaRPr>
              </a:p>
            </p:txBody>
          </p:sp>
          <p:sp>
            <p:nvSpPr>
              <p:cNvPr id="19469" name="矩形 19"/>
              <p:cNvSpPr>
                <a:spLocks noChangeArrowheads="1"/>
              </p:cNvSpPr>
              <p:nvPr/>
            </p:nvSpPr>
            <p:spPr bwMode="auto">
              <a:xfrm>
                <a:off x="324000" y="4032000"/>
                <a:ext cx="1800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2013.01.28</a:t>
                </a:r>
                <a:endPara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70" name="矩形 20"/>
              <p:cNvSpPr>
                <a:spLocks noChangeArrowheads="1"/>
              </p:cNvSpPr>
              <p:nvPr/>
            </p:nvSpPr>
            <p:spPr bwMode="auto">
              <a:xfrm>
                <a:off x="2196000" y="4068000"/>
                <a:ext cx="69480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“本科教学基本状态数据库”</a:t>
                </a:r>
                <a:r>
                  <a:rPr lang="zh-CN" altLang="en-US" sz="2400" b="1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所涉及数据基本齐全</a:t>
                </a:r>
                <a:endParaRPr lang="en-US" altLang="zh-CN" sz="24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  <a:p>
                <a:r>
                  <a:rPr lang="zh-CN" altLang="en-US" sz="2400" b="1"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  数据正式上报</a:t>
                </a:r>
              </a:p>
            </p:txBody>
          </p:sp>
          <p:sp>
            <p:nvSpPr>
              <p:cNvPr id="19471" name="矩形 21"/>
              <p:cNvSpPr>
                <a:spLocks noChangeArrowheads="1"/>
              </p:cNvSpPr>
              <p:nvPr/>
            </p:nvSpPr>
            <p:spPr bwMode="auto">
              <a:xfrm>
                <a:off x="324000" y="4968000"/>
                <a:ext cx="1800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2013.04.13</a:t>
                </a:r>
                <a:endPara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72" name="矩形 22"/>
              <p:cNvSpPr>
                <a:spLocks noChangeArrowheads="1"/>
              </p:cNvSpPr>
              <p:nvPr/>
            </p:nvSpPr>
            <p:spPr bwMode="auto">
              <a:xfrm>
                <a:off x="2124000" y="5004000"/>
                <a:ext cx="69480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zh-CN" sz="2400" b="1">
                    <a:latin typeface="黑体" pitchFamily="49" charset="-122"/>
                    <a:ea typeface="黑体" pitchFamily="49" charset="-122"/>
                  </a:rPr>
                  <a:t>“同济大学本科教学工作审核评估自评报告”</a:t>
                </a:r>
                <a:endParaRPr lang="en-US" altLang="zh-CN" sz="2400" b="1">
                  <a:latin typeface="黑体" pitchFamily="49" charset="-122"/>
                  <a:ea typeface="黑体" pitchFamily="49" charset="-122"/>
                </a:endParaRPr>
              </a:p>
              <a:p>
                <a:r>
                  <a:rPr lang="en-US" altLang="zh-CN" sz="2400" b="1">
                    <a:latin typeface="楷体" pitchFamily="49" charset="-122"/>
                    <a:ea typeface="楷体" pitchFamily="49" charset="-122"/>
                  </a:rPr>
                  <a:t>  </a:t>
                </a:r>
                <a:r>
                  <a:rPr lang="zh-CN" altLang="zh-CN" sz="2400" b="1">
                    <a:latin typeface="楷体" pitchFamily="49" charset="-122"/>
                    <a:ea typeface="楷体" pitchFamily="49" charset="-122"/>
                  </a:rPr>
                  <a:t>定稿上传</a:t>
                </a:r>
              </a:p>
            </p:txBody>
          </p:sp>
          <p:sp>
            <p:nvSpPr>
              <p:cNvPr id="19473" name="矩形 23"/>
              <p:cNvSpPr>
                <a:spLocks noChangeArrowheads="1"/>
              </p:cNvSpPr>
              <p:nvPr/>
            </p:nvSpPr>
            <p:spPr bwMode="auto">
              <a:xfrm>
                <a:off x="324000" y="5868000"/>
                <a:ext cx="1800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2013.04.21</a:t>
                </a:r>
                <a:endPara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74" name="矩形 26"/>
              <p:cNvSpPr>
                <a:spLocks noChangeArrowheads="1"/>
              </p:cNvSpPr>
              <p:nvPr/>
            </p:nvSpPr>
            <p:spPr bwMode="auto">
              <a:xfrm>
                <a:off x="2124000" y="5904000"/>
                <a:ext cx="31261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b="1">
                    <a:latin typeface="黑体" pitchFamily="49" charset="-122"/>
                    <a:ea typeface="黑体" pitchFamily="49" charset="-122"/>
                  </a:rPr>
                  <a:t>专家组进校考察</a:t>
                </a:r>
                <a:r>
                  <a:rPr lang="en-US" altLang="zh-CN" sz="2400" b="1">
                    <a:latin typeface="黑体" pitchFamily="49" charset="-122"/>
                    <a:ea typeface="黑体" pitchFamily="49" charset="-122"/>
                  </a:rPr>
                  <a:t>(</a:t>
                </a:r>
                <a:r>
                  <a:rPr lang="en-US" altLang="zh-CN" sz="24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4</a:t>
                </a:r>
                <a:r>
                  <a:rPr lang="zh-CN" altLang="en-US" sz="2400" b="1">
                    <a:latin typeface="黑体" pitchFamily="49" charset="-122"/>
                    <a:ea typeface="黑体" pitchFamily="49" charset="-122"/>
                  </a:rPr>
                  <a:t>天</a:t>
                </a:r>
                <a:r>
                  <a:rPr lang="en-US" altLang="zh-CN" sz="2400" b="1">
                    <a:latin typeface="黑体" pitchFamily="49" charset="-122"/>
                    <a:ea typeface="黑体" pitchFamily="49" charset="-122"/>
                  </a:rPr>
                  <a:t>)</a:t>
                </a:r>
                <a:endParaRPr lang="zh-CN" altLang="en-US" sz="2400" b="1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9475" name="矩形 27"/>
              <p:cNvSpPr>
                <a:spLocks noChangeArrowheads="1"/>
              </p:cNvSpPr>
              <p:nvPr/>
            </p:nvSpPr>
            <p:spPr bwMode="auto">
              <a:xfrm>
                <a:off x="324000" y="6408000"/>
                <a:ext cx="1836000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itchFamily="18" charset="0"/>
                    <a:ea typeface="黑体" pitchFamily="49" charset="-122"/>
                    <a:cs typeface="Times New Roman" pitchFamily="18" charset="0"/>
                  </a:rPr>
                  <a:t>2013.05-07</a:t>
                </a:r>
                <a:endParaRPr lang="zh-CN" altLang="en-US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9476" name="矩形 28"/>
              <p:cNvSpPr>
                <a:spLocks noChangeArrowheads="1"/>
              </p:cNvSpPr>
              <p:nvPr/>
            </p:nvSpPr>
            <p:spPr bwMode="auto">
              <a:xfrm>
                <a:off x="2124000" y="6408000"/>
                <a:ext cx="42066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2400" b="1">
                    <a:latin typeface="黑体" pitchFamily="49" charset="-122"/>
                    <a:ea typeface="黑体" pitchFamily="49" charset="-122"/>
                  </a:rPr>
                  <a:t>考察意见传达、整改方案研讨</a:t>
                </a:r>
              </a:p>
            </p:txBody>
          </p:sp>
        </p:grpSp>
        <p:sp>
          <p:nvSpPr>
            <p:cNvPr id="19463" name="矩形 30"/>
            <p:cNvSpPr>
              <a:spLocks noChangeArrowheads="1"/>
            </p:cNvSpPr>
            <p:nvPr/>
          </p:nvSpPr>
          <p:spPr bwMode="auto">
            <a:xfrm>
              <a:off x="324000" y="4212000"/>
              <a:ext cx="180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2013.03.08</a:t>
              </a:r>
              <a:endParaRPr lang="zh-CN" altLang="en-US" sz="2800" b="1"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CD61D-FF07-4BE5-9519-B4078278DED7}" type="slidenum">
              <a:rPr lang="zh-CN" altLang="en-US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939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5939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69875" y="992188"/>
            <a:ext cx="3149600" cy="585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数据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7B2153EF-C60E-4C7C-95BD-15620C680B88}" type="slidenum">
              <a:rPr lang="zh-CN" altLang="en-US"/>
              <a:pPr>
                <a:defRPr/>
              </a:pPr>
              <a:t>40</a:t>
            </a:fld>
            <a:endParaRPr lang="zh-CN" altLang="en-US"/>
          </a:p>
        </p:txBody>
      </p:sp>
      <p:sp>
        <p:nvSpPr>
          <p:cNvPr id="59397" name="矩形 138"/>
          <p:cNvSpPr>
            <a:spLocks noChangeArrowheads="1"/>
          </p:cNvSpPr>
          <p:nvPr/>
        </p:nvSpPr>
        <p:spPr bwMode="auto">
          <a:xfrm>
            <a:off x="984250" y="1844675"/>
            <a:ext cx="4572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教学基本状态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数据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定期监督数据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定点监督数据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专项调查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分析数据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763688" y="4059672"/>
            <a:ext cx="61206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数据说话、事实佐证</a:t>
            </a:r>
            <a:endParaRPr lang="zh-CN" alt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质保体系建设与审核评估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运行情况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041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6042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3025775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记录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822315CC-F582-441B-BDB4-DEFB4B43F5A9}" type="slidenum">
              <a:rPr lang="zh-CN" altLang="en-US"/>
              <a:pPr>
                <a:defRPr/>
              </a:pPr>
              <a:t>41</a:t>
            </a:fld>
            <a:endParaRPr lang="zh-CN" altLang="en-US"/>
          </a:p>
        </p:txBody>
      </p:sp>
      <p:sp>
        <p:nvSpPr>
          <p:cNvPr id="60421" name="矩形 14"/>
          <p:cNvSpPr>
            <a:spLocks noChangeArrowheads="1"/>
          </p:cNvSpPr>
          <p:nvPr/>
        </p:nvSpPr>
        <p:spPr bwMode="auto">
          <a:xfrm>
            <a:off x="1235075" y="1757363"/>
            <a:ext cx="4359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监控表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校内质量保证工作年度报告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0422" name="组合 16"/>
          <p:cNvGrpSpPr>
            <a:grpSpLocks/>
          </p:cNvGrpSpPr>
          <p:nvPr/>
        </p:nvGrpSpPr>
        <p:grpSpPr bwMode="auto">
          <a:xfrm>
            <a:off x="1427163" y="3213100"/>
            <a:ext cx="5665787" cy="3349625"/>
            <a:chOff x="1065552" y="2802325"/>
            <a:chExt cx="5664732" cy="3350218"/>
          </a:xfrm>
        </p:grpSpPr>
        <p:grpSp>
          <p:nvGrpSpPr>
            <p:cNvPr id="60423" name="组合 7"/>
            <p:cNvGrpSpPr>
              <a:grpSpLocks/>
            </p:cNvGrpSpPr>
            <p:nvPr/>
          </p:nvGrpSpPr>
          <p:grpSpPr bwMode="auto">
            <a:xfrm>
              <a:off x="1065552" y="2893257"/>
              <a:ext cx="2304256" cy="3168353"/>
              <a:chOff x="954835" y="1746850"/>
              <a:chExt cx="3000401" cy="4517217"/>
            </a:xfrm>
          </p:grpSpPr>
          <p:sp>
            <p:nvSpPr>
              <p:cNvPr id="22" name="矩形 21"/>
              <p:cNvSpPr/>
              <p:nvPr/>
            </p:nvSpPr>
            <p:spPr>
              <a:xfrm rot="20827929">
                <a:off x="983769" y="1753030"/>
                <a:ext cx="2971942" cy="45116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60428" name="图片 1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-818127">
                <a:off x="954835" y="1746850"/>
                <a:ext cx="2924291" cy="4174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0424" name="组合 5"/>
            <p:cNvGrpSpPr>
              <a:grpSpLocks/>
            </p:cNvGrpSpPr>
            <p:nvPr/>
          </p:nvGrpSpPr>
          <p:grpSpPr bwMode="auto">
            <a:xfrm>
              <a:off x="4283968" y="2802325"/>
              <a:ext cx="2446316" cy="3350218"/>
              <a:chOff x="5158990" y="1833253"/>
              <a:chExt cx="2998039" cy="4435832"/>
            </a:xfrm>
          </p:grpSpPr>
          <p:sp>
            <p:nvSpPr>
              <p:cNvPr id="20" name="矩形 19"/>
              <p:cNvSpPr/>
              <p:nvPr/>
            </p:nvSpPr>
            <p:spPr>
              <a:xfrm rot="913620">
                <a:off x="5159523" y="1833253"/>
                <a:ext cx="2983890" cy="44358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60426" name="图片 2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909683">
                <a:off x="5185229" y="1836964"/>
                <a:ext cx="2971800" cy="4174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评估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基础作用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144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61446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7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504190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质保体系在评估中的作用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B5BABF1E-BF6C-4DA4-AD22-E1D535AA6333}" type="slidenum">
              <a:rPr lang="zh-CN" altLang="en-US"/>
              <a:pPr>
                <a:defRPr/>
              </a:pPr>
              <a:t>42</a:t>
            </a:fld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39750" y="1760538"/>
            <a:ext cx="828040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质量保证体系运行以来，开展的工作、积累的数据，在此次审核评估中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实现了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心中有数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平常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心、正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常态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数据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为依据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、事实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来证明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128588"/>
            <a:ext cx="9286876" cy="715962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评估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基础作用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246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62471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3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4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250825" y="981075"/>
            <a:ext cx="4249738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运行成效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33B109D9-6A41-4943-893E-5792C4E10608}" type="slidenum">
              <a:rPr lang="zh-CN" altLang="en-US"/>
              <a:pPr>
                <a:defRPr/>
              </a:pPr>
              <a:t>43</a:t>
            </a:fld>
            <a:endParaRPr lang="zh-CN" altLang="en-US"/>
          </a:p>
        </p:txBody>
      </p:sp>
      <p:sp>
        <p:nvSpPr>
          <p:cNvPr id="62469" name="TextBox 14"/>
          <p:cNvSpPr txBox="1">
            <a:spLocks noChangeArrowheads="1"/>
          </p:cNvSpPr>
          <p:nvPr/>
        </p:nvSpPr>
        <p:spPr bwMode="auto">
          <a:xfrm>
            <a:off x="584200" y="1755775"/>
            <a:ext cx="62198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质量保证体系运行成效的基本特征：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从窄变宽，由线到环，从督到导</a:t>
            </a:r>
          </a:p>
        </p:txBody>
      </p:sp>
      <p:sp>
        <p:nvSpPr>
          <p:cNvPr id="62470" name="矩形 15"/>
          <p:cNvSpPr>
            <a:spLocks noChangeArrowheads="1"/>
          </p:cNvSpPr>
          <p:nvPr/>
        </p:nvSpPr>
        <p:spPr bwMode="auto">
          <a:xfrm>
            <a:off x="395288" y="2911475"/>
            <a:ext cx="85693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从狭义教学系统（窄）到人才培养系统（理念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资源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制度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过程等）（宽）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从单向信息管控（线）到反馈闭环形成（环）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2400" b="1">
                <a:latin typeface="黑体" pitchFamily="49" charset="-122"/>
                <a:ea typeface="黑体" pitchFamily="49" charset="-122"/>
              </a:rPr>
              <a:t>从基本秩序保证（督）到质量提升引导（导）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质保体系建设与审核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评估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–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基础作用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349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63494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5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6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7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1042988" y="992188"/>
            <a:ext cx="3097212" cy="5857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运行成效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06563" cy="292100"/>
          </a:xfrm>
        </p:spPr>
        <p:txBody>
          <a:bodyPr/>
          <a:lstStyle/>
          <a:p>
            <a:pPr>
              <a:defRPr/>
            </a:pPr>
            <a:fld id="{4ABF41AB-C147-470D-BE25-4A3DFC1962D8}" type="slidenum">
              <a:rPr lang="zh-CN" altLang="en-US"/>
              <a:pPr>
                <a:defRPr/>
              </a:pPr>
              <a:t>44</a:t>
            </a:fld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9750" y="1797050"/>
            <a:ext cx="8208963" cy="44132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不是质管办单一机构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行为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综合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了如评奖、评职等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促进完善质量标准：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从校—院（系）—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专业</a:t>
            </a:r>
            <a:endParaRPr lang="zh-CN" altLang="zh-CN" b="1" dirty="0">
              <a:latin typeface="楷体" pitchFamily="49" charset="-122"/>
              <a:ea typeface="楷体" pitchFamily="49" charset="-122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监督相关要素运行：</a:t>
            </a:r>
            <a:r>
              <a:rPr lang="zh-CN" altLang="zh-CN" b="1" dirty="0">
                <a:latin typeface="楷体" pitchFamily="49" charset="-122"/>
                <a:ea typeface="楷体" pitchFamily="49" charset="-122"/>
              </a:rPr>
              <a:t>包括对提升教学质量措施的监督，如修订优良状态标准、评价标准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建立跟踪反馈机制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推动闭环有效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形成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助推了质量文化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提升了教学中心工作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促进了学科专业建设和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调整</a:t>
            </a:r>
            <a:endParaRPr lang="zh-CN" altLang="zh-CN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7824" y="1072642"/>
            <a:ext cx="29001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cap="all" dirty="0">
                <a:ln/>
                <a:solidFill>
                  <a:srgbClr val="00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谢    谢！</a:t>
            </a:r>
            <a:endParaRPr lang="zh-CN" altLang="en-US" sz="5400" b="1" cap="all" dirty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4514" name="AutoShape 2" descr="http://t3.baidu.com/it/u=2163337179,3807513078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4515" name="AutoShape 4" descr="http://t3.baidu.com/it/u=2163337179,3807513078&amp;fm=21&amp;gp=0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4516" name="AutoShape 6" descr="http://t1.baidu.com/it/u=4130158305,2488339666&amp;fm=21&amp;gp=0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64517" name="Picture 8" descr="音乐广场一角 ">
            <a:hlinkClick r:id="rId3" tooltip="音乐广场一角 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5078413"/>
            <a:ext cx="25923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0" descr="三好坞 残雪2">
            <a:hlinkClick r:id="rId5" tooltip="三好坞 残雪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0900" y="3189288"/>
            <a:ext cx="296227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4" descr="校园春色6">
            <a:hlinkClick r:id="rId7" tooltip="校园春色6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0900" y="5103813"/>
            <a:ext cx="29924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16" descr="校园春色3">
            <a:hlinkClick r:id="rId9" tooltip="校园春色3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8750" y="3211513"/>
            <a:ext cx="263525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8" descr="校前区">
            <a:hlinkClick r:id="rId11" tooltip="校前区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50" y="3163888"/>
            <a:ext cx="310673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20" descr="美丽的嘉定校区（二）">
            <a:hlinkClick r:id="rId13" tooltip="美丽的嘉定校区（二）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075238"/>
            <a:ext cx="32369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70E6C-3116-402D-AFA0-7167EB7AC294}" type="slidenum">
              <a:rPr lang="zh-CN" altLang="en-US"/>
              <a:pPr>
                <a:defRPr/>
              </a:pPr>
              <a:t>45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概况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0482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0668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9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0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1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09562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任务进程表</a:t>
            </a:r>
            <a:endParaRPr lang="en-US" altLang="zh-CN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44463" y="1844675"/>
          <a:ext cx="8843962" cy="4871405"/>
        </p:xfrm>
        <a:graphic>
          <a:graphicData uri="http://schemas.openxmlformats.org/drawingml/2006/table">
            <a:tbl>
              <a:tblPr/>
              <a:tblGrid>
                <a:gridCol w="682625"/>
                <a:gridCol w="631825"/>
                <a:gridCol w="449262"/>
                <a:gridCol w="515938"/>
                <a:gridCol w="473075"/>
                <a:gridCol w="500062"/>
                <a:gridCol w="374650"/>
                <a:gridCol w="498475"/>
                <a:gridCol w="449263"/>
                <a:gridCol w="449262"/>
                <a:gridCol w="525463"/>
                <a:gridCol w="523875"/>
                <a:gridCol w="449262"/>
                <a:gridCol w="449263"/>
                <a:gridCol w="523875"/>
                <a:gridCol w="374650"/>
                <a:gridCol w="523875"/>
                <a:gridCol w="449262"/>
              </a:tblGrid>
              <a:tr h="714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内容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月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月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</a:t>
                      </a: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月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月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0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3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5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6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9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11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13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14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15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16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17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572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2-4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7-11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14-18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21-25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28-1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4-8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11-15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18-22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25-1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4-8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11-15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18-22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25-29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1-5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8-12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15-19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22-26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基本状态数据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采集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第一次提交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专家组检查、复核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补充、完善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终审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上报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支撑材料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布置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各单位整理支撑材料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提交支撑材料目录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专家组抽查“材料”、完善“目录”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校级目录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自评报告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各单位撰写自评说明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质管办</a:t>
                      </a: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18</a:t>
                      </a: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日出大纲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初稿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一稿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二稿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征求意见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修改</a:t>
                      </a:r>
                      <a:endPara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定稿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学校审定、上报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领导小组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成立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制定迎评方案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审自评报告一稿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审二稿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审定稿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制定专家组进校方案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自评</a:t>
                      </a:r>
                      <a:endPara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专家组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检查复核基本状态数据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再复查数据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检查支撑材料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自评</a:t>
                      </a:r>
                      <a:endPara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工作组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基本状态数据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基本状态数据、支撑材料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教育部</a:t>
                      </a:r>
                      <a:endPara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专家组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 </a:t>
                      </a:r>
                      <a:endParaRPr kumimoji="0" lang="zh-CN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专家组进校准备工作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专家组进校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0" name="矩形 29"/>
          <p:cNvSpPr/>
          <p:nvPr/>
        </p:nvSpPr>
        <p:spPr>
          <a:xfrm>
            <a:off x="3816350" y="2339975"/>
            <a:ext cx="431800" cy="431958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概况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1506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1517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924300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校内迎评组织</a:t>
            </a:r>
            <a:r>
              <a:rPr lang="en-US" altLang="zh-CN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—1</a:t>
            </a:r>
            <a:endParaRPr lang="en-US" altLang="zh-CN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508" name="TextBox 41"/>
          <p:cNvSpPr txBox="1">
            <a:spLocks noChangeArrowheads="1"/>
          </p:cNvSpPr>
          <p:nvPr/>
        </p:nvSpPr>
        <p:spPr bwMode="auto">
          <a:xfrm>
            <a:off x="1979613" y="2133600"/>
            <a:ext cx="2965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组长：裴钢校长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509" name="TextBox 42"/>
          <p:cNvSpPr txBox="1">
            <a:spLocks noChangeArrowheads="1"/>
          </p:cNvSpPr>
          <p:nvPr/>
        </p:nvSpPr>
        <p:spPr bwMode="auto">
          <a:xfrm>
            <a:off x="1908175" y="4081463"/>
            <a:ext cx="3608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组长：陈以一常务副校长</a:t>
            </a:r>
          </a:p>
        </p:txBody>
      </p:sp>
      <p:sp>
        <p:nvSpPr>
          <p:cNvPr id="21510" name="TextBox 46"/>
          <p:cNvSpPr txBox="1">
            <a:spLocks noChangeArrowheads="1"/>
          </p:cNvSpPr>
          <p:nvPr/>
        </p:nvSpPr>
        <p:spPr bwMode="auto">
          <a:xfrm>
            <a:off x="301625" y="2103438"/>
            <a:ext cx="2443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领导小组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511" name="TextBox 47"/>
          <p:cNvSpPr txBox="1">
            <a:spLocks noChangeArrowheads="1"/>
          </p:cNvSpPr>
          <p:nvPr/>
        </p:nvSpPr>
        <p:spPr bwMode="auto">
          <a:xfrm>
            <a:off x="344488" y="4056063"/>
            <a:ext cx="1563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工作小组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1A03E-E285-417C-9D49-5E3F7F955438}" type="slidenum">
              <a:rPr lang="zh-CN" altLang="en-US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1878013" y="4652963"/>
            <a:ext cx="36083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组员：相关职能部门分工负责领导共计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25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人</a:t>
            </a:r>
          </a:p>
        </p:txBody>
      </p:sp>
      <p:sp>
        <p:nvSpPr>
          <p:cNvPr id="21514" name="矩形 4"/>
          <p:cNvSpPr>
            <a:spLocks noChangeArrowheads="1"/>
          </p:cNvSpPr>
          <p:nvPr/>
        </p:nvSpPr>
        <p:spPr bwMode="auto">
          <a:xfrm>
            <a:off x="5824538" y="2178050"/>
            <a:ext cx="29924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领导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评建</a:t>
            </a: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工作、审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定</a:t>
            </a: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自评报告、审定基本状态数据、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审定</a:t>
            </a: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专家组进校考察的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准备</a:t>
            </a:r>
            <a:r>
              <a:rPr lang="zh-CN" altLang="zh-CN" sz="2000" b="1">
                <a:latin typeface="楷体" pitchFamily="49" charset="-122"/>
                <a:ea typeface="楷体" pitchFamily="49" charset="-122"/>
              </a:rPr>
              <a:t>方案等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515" name="矩形 5"/>
          <p:cNvSpPr>
            <a:spLocks noChangeArrowheads="1"/>
          </p:cNvSpPr>
          <p:nvPr/>
        </p:nvSpPr>
        <p:spPr bwMode="auto">
          <a:xfrm>
            <a:off x="5867400" y="3973513"/>
            <a:ext cx="28622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落实领导小组的各项决定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组织、落实好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各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部门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分工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负责的基本状态数据的采集和自评说明、相关支撑材料的准备，落实各项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评建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工作、协调解决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评建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过程中的各种问题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等</a:t>
            </a:r>
            <a:r>
              <a:rPr lang="zh-CN" altLang="zh-CN" sz="2000" b="1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000">
              <a:latin typeface="Calibri" pitchFamily="34" charset="0"/>
            </a:endParaRPr>
          </a:p>
        </p:txBody>
      </p:sp>
      <p:sp>
        <p:nvSpPr>
          <p:cNvPr id="21516" name="TextBox 22"/>
          <p:cNvSpPr txBox="1">
            <a:spLocks noChangeArrowheads="1"/>
          </p:cNvSpPr>
          <p:nvPr/>
        </p:nvSpPr>
        <p:spPr bwMode="auto">
          <a:xfrm>
            <a:off x="1979613" y="2708275"/>
            <a:ext cx="34432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组员：相关分管校领导、相关职能部门负责人共计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人</a:t>
            </a:r>
            <a:endParaRPr lang="en-US" altLang="zh-CN" sz="22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概况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2530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2539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85127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校内迎评组织</a:t>
            </a:r>
            <a:r>
              <a:rPr lang="en-US" altLang="zh-CN" sz="1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—2</a:t>
            </a:r>
            <a:endParaRPr lang="en-US" altLang="zh-CN" sz="16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2" name="TextBox 43"/>
          <p:cNvSpPr txBox="1">
            <a:spLocks noChangeArrowheads="1"/>
          </p:cNvSpPr>
          <p:nvPr/>
        </p:nvSpPr>
        <p:spPr bwMode="auto">
          <a:xfrm>
            <a:off x="2987675" y="1993900"/>
            <a:ext cx="342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发展规划研究中心、校办、教务处、学生处、人事处、质管办等</a:t>
            </a:r>
          </a:p>
        </p:txBody>
      </p:sp>
      <p:sp>
        <p:nvSpPr>
          <p:cNvPr id="22533" name="TextBox 44"/>
          <p:cNvSpPr txBox="1">
            <a:spLocks noChangeArrowheads="1"/>
          </p:cNvSpPr>
          <p:nvPr/>
        </p:nvSpPr>
        <p:spPr bwMode="auto">
          <a:xfrm>
            <a:off x="6804025" y="3825875"/>
            <a:ext cx="21875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审阅自评报告、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检查基本状态数据、抽查支撑材料。</a:t>
            </a:r>
          </a:p>
        </p:txBody>
      </p:sp>
      <p:sp>
        <p:nvSpPr>
          <p:cNvPr id="22534" name="TextBox 48"/>
          <p:cNvSpPr txBox="1">
            <a:spLocks noChangeArrowheads="1"/>
          </p:cNvSpPr>
          <p:nvPr/>
        </p:nvSpPr>
        <p:spPr bwMode="auto">
          <a:xfrm>
            <a:off x="382588" y="2133600"/>
            <a:ext cx="2452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自评报告小组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5" name="TextBox 49"/>
          <p:cNvSpPr txBox="1">
            <a:spLocks noChangeArrowheads="1"/>
          </p:cNvSpPr>
          <p:nvPr/>
        </p:nvSpPr>
        <p:spPr bwMode="auto">
          <a:xfrm>
            <a:off x="382588" y="4149725"/>
            <a:ext cx="2473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专家组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B3813-3365-47DA-A327-59D3F2EB6331}" type="slidenum">
              <a:rPr lang="zh-CN" altLang="en-US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6757988" y="2349500"/>
            <a:ext cx="235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撰写自评报告。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538" name="TextBox 21"/>
          <p:cNvSpPr txBox="1">
            <a:spLocks noChangeArrowheads="1"/>
          </p:cNvSpPr>
          <p:nvPr/>
        </p:nvSpPr>
        <p:spPr bwMode="auto">
          <a:xfrm>
            <a:off x="2987675" y="3952875"/>
            <a:ext cx="3421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校内：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教务处前领导、部分教学督导专家、学院（系）领导代表、教授代表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校外：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校领导、高教研究人员、教务处领导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评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建</a:t>
            </a:r>
            <a:r>
              <a:rPr lang="zh-CN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方针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3554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3558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09562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  基本认识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850" y="1916113"/>
            <a:ext cx="8042275" cy="48021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提高质量是学校义不容辞的责任：</a:t>
            </a:r>
            <a:endParaRPr lang="en-US" altLang="zh-CN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533400" indent="36512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人才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培养是大学的根本任务，学校是本科教学质量保证和提升的责任主体</a:t>
            </a: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indent="3600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审核评估是“五位一体”评估系统中，通过内外结合促进学校教学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质量提升的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有力抓手：</a:t>
            </a:r>
            <a:endParaRPr lang="en-US" altLang="zh-CN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715963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审核项目明晰了质量内涵的主要内容</a:t>
            </a: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715963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数据报送反映了质量状态的客观情况</a:t>
            </a: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715963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自评报告提供了质量审视的思考机会</a:t>
            </a: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715963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专家考察贡献了质量提升的外部建议</a:t>
            </a:r>
            <a:endParaRPr lang="en-US" altLang="zh-CN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indent="3600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507F2-E1CA-4170-A717-31E3ED038489}" type="slidenum">
              <a:rPr lang="zh-CN" altLang="en-US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71438" y="69850"/>
            <a:ext cx="9286876" cy="831850"/>
          </a:xfrm>
          <a:ln w="38100">
            <a:solidFill>
              <a:srgbClr val="C00000"/>
            </a:solidFill>
          </a:ln>
        </p:spPr>
        <p:txBody>
          <a:bodyPr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工作简介 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评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建</a:t>
            </a:r>
            <a:r>
              <a:rPr lang="zh-CN" altLang="zh-CN" sz="3200" b="1" dirty="0" smtClean="0">
                <a:solidFill>
                  <a:schemeClr val="accent2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方针</a:t>
            </a:r>
            <a:endParaRPr lang="zh-CN" altLang="zh-CN" sz="3200" b="1" dirty="0">
              <a:solidFill>
                <a:schemeClr val="accent2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578" name="组合 8"/>
          <p:cNvGrpSpPr>
            <a:grpSpLocks noChangeAspect="1"/>
          </p:cNvGrpSpPr>
          <p:nvPr/>
        </p:nvGrpSpPr>
        <p:grpSpPr bwMode="auto">
          <a:xfrm>
            <a:off x="7812088" y="36513"/>
            <a:ext cx="1314450" cy="900112"/>
            <a:chOff x="6228184" y="2021558"/>
            <a:chExt cx="2915816" cy="1839490"/>
          </a:xfrm>
        </p:grpSpPr>
        <p:pic>
          <p:nvPicPr>
            <p:cNvPr id="24583" name="Picture 7" descr="正门全景">
              <a:hlinkClick r:id="rId3" tooltip="正门全景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8184" y="2021558"/>
              <a:ext cx="14287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9" descr="屹立于图书馆前">
              <a:hlinkClick r:id="rId5" tooltip="屹立于图书馆前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36758" y="3044958"/>
              <a:ext cx="1428750" cy="81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11" descr="大礼堂外貌">
              <a:hlinkClick r:id="rId7" tooltip="大礼堂外貌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69317" y="2021559"/>
              <a:ext cx="137468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13" descr="黑松林2">
              <a:hlinkClick r:id="rId9" tooltip="黑松林2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69317" y="3068960"/>
              <a:ext cx="137468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430213" y="1773238"/>
            <a:ext cx="8204200" cy="49387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学校有对外部定期评估的需求</a:t>
            </a:r>
            <a:endParaRPr lang="en-US" altLang="zh-CN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学校有对办学质量的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自信</a:t>
            </a:r>
            <a:endParaRPr lang="en-US" altLang="zh-CN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898525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学校对人才培养的高度重视、人才培养特色的历史传承、教育教学的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持续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改革</a:t>
            </a:r>
            <a:endParaRPr lang="en-US" altLang="zh-CN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898525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学校办学条件趋好、基本制度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完善以及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学生培养质量的社会认同</a:t>
            </a:r>
            <a:endParaRPr lang="en-US" altLang="zh-CN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具体</a:t>
            </a:r>
            <a:r>
              <a:rPr lang="zh-CN" altLang="en-US" sz="24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要求</a:t>
            </a:r>
            <a:endParaRPr lang="en-US" altLang="zh-CN" sz="24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898525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对学校、职能部处和院系领导：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前期做好资料准备、专家考察期间保证岗位有人值守</a:t>
            </a:r>
            <a:endParaRPr lang="en-US" altLang="zh-CN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898525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对教师：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不更换正常教学安排、不干扰日常科研和其他工作</a:t>
            </a:r>
            <a:endParaRPr lang="en-US" altLang="zh-CN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898525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对学生：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不布置、不宣传、不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动员，全校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无一迎评标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语，无</a:t>
            </a:r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一迎评报道</a:t>
            </a:r>
            <a:endParaRPr lang="en-US" altLang="zh-CN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1403-8DB7-496E-8C49-E7DECBCFFC48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360363" y="1079500"/>
            <a:ext cx="3095625" cy="585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  基本</a:t>
            </a:r>
            <a:r>
              <a:rPr lang="zh-CN" altLang="en-US" sz="32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态度</a:t>
            </a:r>
            <a:endParaRPr lang="en-US" altLang="zh-CN" sz="3200" b="1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582" name="矩形 2"/>
          <p:cNvSpPr>
            <a:spLocks noChangeArrowheads="1"/>
          </p:cNvSpPr>
          <p:nvPr/>
        </p:nvSpPr>
        <p:spPr bwMode="auto">
          <a:xfrm>
            <a:off x="3848100" y="1079500"/>
            <a:ext cx="3068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平常心，正常态</a:t>
            </a:r>
            <a:endParaRPr lang="en-US" altLang="zh-CN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3608</Words>
  <Application>Microsoft Office PowerPoint</Application>
  <PresentationFormat>全屏显示(4:3)</PresentationFormat>
  <Paragraphs>623</Paragraphs>
  <Slides>45</Slides>
  <Notes>45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Calibri</vt:lpstr>
      <vt:lpstr>宋体</vt:lpstr>
      <vt:lpstr>Arial</vt:lpstr>
      <vt:lpstr>黑体</vt:lpstr>
      <vt:lpstr>华文楷体</vt:lpstr>
      <vt:lpstr>楷体</vt:lpstr>
      <vt:lpstr>Times New Roman</vt:lpstr>
      <vt:lpstr>Wingdings</vt:lpstr>
      <vt:lpstr>隶书</vt:lpstr>
      <vt:lpstr>Verdana</vt:lpstr>
      <vt:lpstr>华文行楷</vt:lpstr>
      <vt:lpstr>仿宋_GB2312</vt:lpstr>
      <vt:lpstr>华文新魏</vt:lpstr>
      <vt:lpstr>Tahoma</vt:lpstr>
      <vt:lpstr>华文隶书</vt:lpstr>
      <vt:lpstr>Office 主题​​</vt:lpstr>
      <vt:lpstr>Visio</vt:lpstr>
      <vt:lpstr> 同济大学审核评估试点 评建组织工作认识与实践</vt:lpstr>
      <vt:lpstr>   汇报内容</vt:lpstr>
      <vt:lpstr>幻灯片 3</vt:lpstr>
      <vt:lpstr>  1 工作简介 - 概况</vt:lpstr>
      <vt:lpstr>  1 工作简介 - 概况</vt:lpstr>
      <vt:lpstr>  1 工作简介 - 概况</vt:lpstr>
      <vt:lpstr>  1 工作简介 - 概况</vt:lpstr>
      <vt:lpstr>  1 工作简介 - 评建方针</vt:lpstr>
      <vt:lpstr>  1 工作简介 -评建方针</vt:lpstr>
      <vt:lpstr>  1 工作简介 -评建方针</vt:lpstr>
      <vt:lpstr>  1 工作简介 – 几个关键环节的思考</vt:lpstr>
      <vt:lpstr>  1 工作简介 – 几个关键环节的思考</vt:lpstr>
      <vt:lpstr>  1 工作简介 – 几个关键环节的思考</vt:lpstr>
      <vt:lpstr>  1 工作简介 – 几个关键环节的思考</vt:lpstr>
      <vt:lpstr>  1 工作简介 – 几个关键环节的思考</vt:lpstr>
      <vt:lpstr>  1 工作简介 – 几个关键环节的思考</vt:lpstr>
      <vt:lpstr>  1 工作简介 – 几个关键环节的思考</vt:lpstr>
      <vt:lpstr>  1 工作简介 – 几个关键环节的思考</vt:lpstr>
      <vt:lpstr>  1 工作简介 – 审核评估感受</vt:lpstr>
      <vt:lpstr>  1 工作简介 – 审核评估感受</vt:lpstr>
      <vt:lpstr>  1 工作简介 – 审核评估感受</vt:lpstr>
      <vt:lpstr>幻灯片 22</vt:lpstr>
      <vt:lpstr>  2 质保体系建设与审核评估 – 简介</vt:lpstr>
      <vt:lpstr>  2 质保体系建设与审核评估 – 简介</vt:lpstr>
      <vt:lpstr>  2 质保体系建设与审核评估 – 简介</vt:lpstr>
      <vt:lpstr>  2 质保体系建设与审核评估 – 简介</vt:lpstr>
      <vt:lpstr>  2 质保体系建设与审核评估 – 简介</vt:lpstr>
      <vt:lpstr>  2 质保体系建设与审核评估 – 简介</vt:lpstr>
      <vt:lpstr>  2 质保体系建设与审核评估 – 简介</vt:lpstr>
      <vt:lpstr>  2 质保体系建设与审核评估 – 简介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运行情况</vt:lpstr>
      <vt:lpstr>  2 质保体系建设与审核评估 – 基础作用</vt:lpstr>
      <vt:lpstr>  2 质保体系建设与审核评估 – 基础作用</vt:lpstr>
      <vt:lpstr>  2 质保体系建设与审核评估 – 基础作用</vt:lpstr>
      <vt:lpstr>幻灯片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陈峥(85720)</dc:creator>
  <cp:lastModifiedBy>lint</cp:lastModifiedBy>
  <cp:revision>255</cp:revision>
  <cp:lastPrinted>2013-07-21T00:50:23Z</cp:lastPrinted>
  <dcterms:created xsi:type="dcterms:W3CDTF">2013-05-13T01:09:31Z</dcterms:created>
  <dcterms:modified xsi:type="dcterms:W3CDTF">2017-06-25T02:17:52Z</dcterms:modified>
</cp:coreProperties>
</file>