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9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44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0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60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104860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10486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8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104858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50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5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104865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55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56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5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104865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61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62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63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64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65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1048666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7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37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104863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9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104858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69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670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7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104867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7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41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4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104864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标题 2"/>
          <p:cNvSpPr>
            <a:spLocks noGrp="1"/>
          </p:cNvSpPr>
          <p:nvPr/>
        </p:nvSpPr>
        <p:spPr>
          <a:xfrm>
            <a:off x="-52437" y="301841"/>
            <a:ext cx="12185650" cy="906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特殊时期在线教学服务指南</a:t>
            </a:r>
          </a:p>
        </p:txBody>
      </p:sp>
      <p:sp>
        <p:nvSpPr>
          <p:cNvPr id="1048601" name="文本框 4"/>
          <p:cNvSpPr txBox="1"/>
          <p:nvPr/>
        </p:nvSpPr>
        <p:spPr>
          <a:xfrm>
            <a:off x="465088" y="1489194"/>
            <a:ext cx="11150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伊始的这场突如其来的疫情牵动了全国人民的心，医护人员夜以继日地奋战在救治工作第一线，已有多所高校发布了推迟开学的公告。为减少疫情对我校师生教学、学习、生活的影响，我们提出此预案，充分利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超星泛雅网络教学平台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不开学、先开课，尽量保证教学工作的正常开展，共同打好这场“抗疫战”！</a:t>
            </a: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疫情期间，超星泛雅网络教学平台将为全校师生提供在线教学服务，包括线上教学（学习、答疑、作业、测验等）、速课（微视频）录制、同步课堂、直播教学和相关技术服务，旨在利用电脑、手机、网络等现有设备开展教学活动。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超星泛雅网络教学平台包含电脑端（网址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http://cumt.fy.chaoxing.com/portal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和手机端（学习通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）两部分，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电脑端和手机端可自动实现资源、数据、功能同步，有效保证师生使用习惯的一致性。</a:t>
            </a:r>
            <a:endParaRPr lang="zh-CN" altLang="en-US" dirty="0"/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超星泛雅网络教学平台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已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无缝对接超星电子图书、电子期刊、学术视频等平台资源，为教师备课、学生拓展学习提供资源支撑。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标题 1"/>
          <p:cNvSpPr>
            <a:spLocks noGrp="1"/>
          </p:cNvSpPr>
          <p:nvPr>
            <p:ph type="title"/>
          </p:nvPr>
        </p:nvSpPr>
        <p:spPr>
          <a:xfrm>
            <a:off x="272641" y="892775"/>
            <a:ext cx="10968990" cy="16756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教师课程页面选择课程的教学班，点击下方的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“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+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”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，点击“直播”后可进行直播教学。直播教学结束后，教师可自主选择是否允许学生“回看”，若教师希望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直播记录成绩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，需在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成绩权重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中设置直播观看分钟数及所占权重，目前仅在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课程章节中添加的直播会记录观看成绩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。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/>
            </a:r>
            <a:b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</a:b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​学生在学习通中可以直接看到教师的直播视频，如果教师选择“允许回看”，学生可以选择方便的时间观看。</a:t>
            </a:r>
          </a:p>
        </p:txBody>
      </p:sp>
      <p:sp>
        <p:nvSpPr>
          <p:cNvPr id="1048592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1048593" name="文本框 3"/>
          <p:cNvSpPr txBox="1"/>
          <p:nvPr/>
        </p:nvSpPr>
        <p:spPr>
          <a:xfrm>
            <a:off x="982345" y="275590"/>
            <a:ext cx="4958081" cy="574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线上教学方式四：直播教学</a:t>
            </a:r>
          </a:p>
        </p:txBody>
      </p:sp>
      <p:pic>
        <p:nvPicPr>
          <p:cNvPr id="2097152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126" y="2726962"/>
            <a:ext cx="2034982" cy="3643086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2097153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5761" y="2729354"/>
            <a:ext cx="1976783" cy="3638303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2097154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40676" y="2726961"/>
            <a:ext cx="1953229" cy="3635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97155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58341" y="2730307"/>
            <a:ext cx="2043941" cy="36287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97156" name="图片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32662" y="2726962"/>
            <a:ext cx="1977594" cy="36430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文本框 1"/>
          <p:cNvSpPr txBox="1"/>
          <p:nvPr/>
        </p:nvSpPr>
        <p:spPr>
          <a:xfrm>
            <a:off x="1428115" y="1158240"/>
            <a:ext cx="937450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dirty="0">
                <a:latin typeface="+mj-ea"/>
                <a:ea typeface="+mj-ea"/>
                <a:cs typeface="+mj-ea"/>
              </a:rPr>
              <a:t>如您在使用中如遇到技术问题，可通过以下方式寻求支持：</a:t>
            </a:r>
          </a:p>
          <a:p>
            <a:pPr algn="l" fontAlgn="auto">
              <a:lnSpc>
                <a:spcPct val="150000"/>
              </a:lnSpc>
            </a:pPr>
            <a:r>
              <a:rPr lang="en-US" altLang="zh-CN" dirty="0">
                <a:latin typeface="+mj-ea"/>
                <a:ea typeface="+mj-ea"/>
                <a:cs typeface="+mj-ea"/>
              </a:rPr>
              <a:t>1</a:t>
            </a:r>
            <a:r>
              <a:rPr lang="zh-CN" altLang="en-US" dirty="0" smtClean="0">
                <a:latin typeface="+mj-ea"/>
                <a:ea typeface="+mj-ea"/>
                <a:cs typeface="+mj-ea"/>
              </a:rPr>
              <a:t>、扫码加入微信</a:t>
            </a:r>
            <a:r>
              <a:rPr lang="zh-CN" altLang="en-US" dirty="0" smtClean="0">
                <a:latin typeface="+mj-ea"/>
                <a:ea typeface="+mj-ea"/>
                <a:cs typeface="+mj-ea"/>
                <a:sym typeface="+mn-ea"/>
              </a:rPr>
              <a:t>群</a:t>
            </a:r>
            <a:r>
              <a:rPr lang="zh-CN" altLang="en-US" dirty="0">
                <a:latin typeface="+mj-ea"/>
                <a:ea typeface="+mj-ea"/>
                <a:cs typeface="+mj-ea"/>
              </a:rPr>
              <a:t>咨询：群名</a:t>
            </a:r>
            <a:r>
              <a:rPr lang="en-US" altLang="zh-CN" dirty="0" smtClean="0">
                <a:latin typeface="+mj-ea"/>
                <a:ea typeface="+mj-ea"/>
                <a:cs typeface="+mj-ea"/>
                <a:sym typeface="+mn-ea"/>
              </a:rPr>
              <a:t>“</a:t>
            </a:r>
            <a:r>
              <a:rPr lang="en-US" altLang="zh-CN" dirty="0" err="1" smtClean="0">
                <a:latin typeface="+mj-ea"/>
                <a:ea typeface="+mj-ea"/>
                <a:cs typeface="+mj-ea"/>
                <a:sym typeface="+mn-ea"/>
              </a:rPr>
              <a:t>cumt</a:t>
            </a:r>
            <a:r>
              <a:rPr lang="zh-CN" altLang="en-US" dirty="0" smtClean="0">
                <a:latin typeface="+mj-ea"/>
                <a:ea typeface="+mj-ea"/>
                <a:cs typeface="+mj-ea"/>
                <a:sym typeface="+mn-ea"/>
              </a:rPr>
              <a:t>在线教学培训</a:t>
            </a:r>
            <a:r>
              <a:rPr lang="en-US" altLang="zh-CN" dirty="0" smtClean="0">
                <a:latin typeface="+mj-ea"/>
                <a:ea typeface="+mj-ea"/>
                <a:cs typeface="+mj-ea"/>
                <a:sym typeface="+mn-ea"/>
              </a:rPr>
              <a:t>”</a:t>
            </a:r>
            <a:r>
              <a:rPr lang="zh-CN" altLang="en-US" dirty="0" smtClean="0">
                <a:latin typeface="+mj-ea"/>
                <a:ea typeface="+mj-ea"/>
                <a:cs typeface="+mj-ea"/>
              </a:rPr>
              <a:t>，</a:t>
            </a:r>
            <a:endParaRPr lang="en-US" altLang="zh-CN" dirty="0" smtClean="0">
              <a:latin typeface="+mj-ea"/>
              <a:ea typeface="+mj-ea"/>
              <a:cs typeface="+mj-ea"/>
            </a:endParaRPr>
          </a:p>
          <a:p>
            <a:pPr algn="l" fontAlgn="auto">
              <a:lnSpc>
                <a:spcPct val="150000"/>
              </a:lnSpc>
            </a:pPr>
            <a:endParaRPr lang="en-US" altLang="zh-CN" dirty="0">
              <a:latin typeface="+mj-ea"/>
              <a:ea typeface="+mj-ea"/>
              <a:cs typeface="+mj-ea"/>
            </a:endParaRPr>
          </a:p>
          <a:p>
            <a:pPr algn="l" fontAlgn="auto">
              <a:lnSpc>
                <a:spcPct val="150000"/>
              </a:lnSpc>
            </a:pPr>
            <a:endParaRPr lang="en-US" altLang="zh-CN" dirty="0" smtClean="0">
              <a:latin typeface="+mj-ea"/>
              <a:ea typeface="+mj-ea"/>
              <a:cs typeface="+mj-ea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dirty="0" smtClean="0">
                <a:latin typeface="+mj-ea"/>
                <a:ea typeface="+mj-ea"/>
                <a:cs typeface="+mj-ea"/>
              </a:rPr>
              <a:t>2</a:t>
            </a:r>
            <a:r>
              <a:rPr lang="zh-CN" altLang="en-US" dirty="0" smtClean="0">
                <a:latin typeface="+mj-ea"/>
                <a:ea typeface="+mj-ea"/>
                <a:cs typeface="+mj-ea"/>
              </a:rPr>
              <a:t>、个人手机咨询</a:t>
            </a:r>
            <a:r>
              <a:rPr lang="zh-CN" altLang="en-US" dirty="0">
                <a:latin typeface="+mj-ea"/>
                <a:ea typeface="+mj-ea"/>
                <a:cs typeface="+mj-ea"/>
              </a:rPr>
              <a:t>：刘老师</a:t>
            </a:r>
            <a:r>
              <a:rPr lang="zh-CN" altLang="en-US" dirty="0" smtClean="0">
                <a:latin typeface="+mj-ea"/>
                <a:ea typeface="+mj-ea"/>
                <a:cs typeface="+mj-ea"/>
              </a:rPr>
              <a:t>：</a:t>
            </a:r>
            <a:r>
              <a:rPr lang="en-US" altLang="zh-CN" dirty="0" smtClean="0">
                <a:latin typeface="+mj-ea"/>
                <a:ea typeface="+mj-ea"/>
                <a:cs typeface="+mj-ea"/>
              </a:rPr>
              <a:t>13914763589</a:t>
            </a:r>
            <a:r>
              <a:rPr lang="zh-CN" altLang="en-US" dirty="0" smtClean="0">
                <a:latin typeface="+mj-ea"/>
                <a:ea typeface="+mj-ea"/>
                <a:cs typeface="+mj-ea"/>
              </a:rPr>
              <a:t>；张</a:t>
            </a:r>
            <a:r>
              <a:rPr lang="zh-CN" altLang="en-US" dirty="0" smtClean="0">
                <a:latin typeface="+mj-ea"/>
                <a:cs typeface="+mj-ea"/>
              </a:rPr>
              <a:t>老师：</a:t>
            </a:r>
            <a:r>
              <a:rPr lang="en-US" altLang="zh-CN" dirty="0" smtClean="0">
                <a:latin typeface="+mj-ea"/>
                <a:cs typeface="+mj-ea"/>
              </a:rPr>
              <a:t>15062112715</a:t>
            </a:r>
            <a:endParaRPr lang="zh-CN" altLang="en-US" dirty="0">
              <a:latin typeface="+mj-ea"/>
              <a:ea typeface="+mj-ea"/>
              <a:cs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958" y="363470"/>
            <a:ext cx="2886802" cy="542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文本框 4"/>
          <p:cNvSpPr txBox="1"/>
          <p:nvPr/>
        </p:nvSpPr>
        <p:spPr>
          <a:xfrm>
            <a:off x="394335" y="974725"/>
            <a:ext cx="991171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电脑端访问网址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：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http://cumt.fy.chaoxing.com/portal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初次登录方式：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点击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登录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按钮，输入账号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（四位教师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工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号）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和初始密码（123456）登录。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登录后请绑定手机号并修改密码。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再次登录时，电脑端、学习通均可使用该手机号和密码登录。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j-ea"/>
            </a:endParaRPr>
          </a:p>
        </p:txBody>
      </p:sp>
      <p:sp>
        <p:nvSpPr>
          <p:cNvPr id="1048608" name="椭圆 5"/>
          <p:cNvSpPr/>
          <p:nvPr/>
        </p:nvSpPr>
        <p:spPr>
          <a:xfrm>
            <a:off x="474345" y="19558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048609" name="文本框 7"/>
          <p:cNvSpPr txBox="1"/>
          <p:nvPr/>
        </p:nvSpPr>
        <p:spPr>
          <a:xfrm>
            <a:off x="1192530" y="19558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</a:p>
        </p:txBody>
      </p:sp>
      <p:pic>
        <p:nvPicPr>
          <p:cNvPr id="2097167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2751" y="3601085"/>
            <a:ext cx="3845862" cy="213233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1048610" name="爆炸形 2 6"/>
          <p:cNvSpPr/>
          <p:nvPr/>
        </p:nvSpPr>
        <p:spPr>
          <a:xfrm>
            <a:off x="9683750" y="95250"/>
            <a:ext cx="2446020" cy="1659255"/>
          </a:xfrm>
          <a:prstGeom prst="irregularSeal2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电脑端</a:t>
            </a:r>
          </a:p>
        </p:txBody>
      </p:sp>
      <p:pic>
        <p:nvPicPr>
          <p:cNvPr id="2097168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075" y="3601720"/>
            <a:ext cx="3608705" cy="21316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48611" name="文本框 10"/>
          <p:cNvSpPr txBox="1"/>
          <p:nvPr/>
        </p:nvSpPr>
        <p:spPr>
          <a:xfrm>
            <a:off x="394335" y="2700020"/>
            <a:ext cx="101263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如果已在学习通登录并绑定工号，登录密码为修改后的密码，支持工号、手机号两种登录方式。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6" y="3671253"/>
            <a:ext cx="3680571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椭圆 5"/>
          <p:cNvSpPr/>
          <p:nvPr/>
        </p:nvSpPr>
        <p:spPr>
          <a:xfrm>
            <a:off x="474345" y="19558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048613" name="文本框 7"/>
          <p:cNvSpPr txBox="1"/>
          <p:nvPr/>
        </p:nvSpPr>
        <p:spPr>
          <a:xfrm>
            <a:off x="1192530" y="19558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</a:p>
        </p:txBody>
      </p:sp>
      <p:sp>
        <p:nvSpPr>
          <p:cNvPr id="1048614" name="爆炸形 2 6"/>
          <p:cNvSpPr/>
          <p:nvPr/>
        </p:nvSpPr>
        <p:spPr>
          <a:xfrm>
            <a:off x="9820275" y="95250"/>
            <a:ext cx="2309495" cy="1564005"/>
          </a:xfrm>
          <a:prstGeom prst="irregularSeal2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手机端</a:t>
            </a:r>
          </a:p>
        </p:txBody>
      </p:sp>
      <p:sp>
        <p:nvSpPr>
          <p:cNvPr id="1048615" name="标题 1"/>
          <p:cNvSpPr>
            <a:spLocks noGrp="1"/>
          </p:cNvSpPr>
          <p:nvPr>
            <p:ph type="title"/>
          </p:nvPr>
        </p:nvSpPr>
        <p:spPr>
          <a:xfrm>
            <a:off x="337820" y="878840"/>
            <a:ext cx="6869430" cy="675005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手机上下载并安装学习通APP：</a:t>
            </a:r>
            <a:b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</a:b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扫描右方二维码或在手机应用市场中搜索“学习通”进行下载。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+mj-ea"/>
            </a:endParaRPr>
          </a:p>
        </p:txBody>
      </p:sp>
      <p:pic>
        <p:nvPicPr>
          <p:cNvPr id="2097169" name="图片 8" descr="C:\Users\Administrator\Desktop\学习通二维码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282815" y="93345"/>
            <a:ext cx="1460500" cy="146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16" name="标题 11"/>
          <p:cNvSpPr>
            <a:spLocks noGrp="1"/>
          </p:cNvSpPr>
          <p:nvPr/>
        </p:nvSpPr>
        <p:spPr>
          <a:xfrm>
            <a:off x="336550" y="1513205"/>
            <a:ext cx="11489055" cy="1043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625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初次登录者：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点击右下方的“我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”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进入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登录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”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页面，选择“新用户注册”，输入手机号获取验证码并设置自己的密码，然后填写学校名称、输入自己的学号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/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工号、姓名进行信息验证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（注意：信息验证一定不可跳过，学校名称若是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山东师范大学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”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，必须写全称，不能使用简写或具体到学院）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。</a:t>
            </a:r>
          </a:p>
        </p:txBody>
      </p:sp>
      <p:pic>
        <p:nvPicPr>
          <p:cNvPr id="2097170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010" y="3322320"/>
            <a:ext cx="2178685" cy="3510915"/>
          </a:xfrm>
          <a:prstGeom prst="rect">
            <a:avLst/>
          </a:prstGeom>
          <a:ln w="12700" cmpd="sng">
            <a:solidFill>
              <a:schemeClr val="accent1"/>
            </a:solidFill>
            <a:prstDash val="solid"/>
          </a:ln>
        </p:spPr>
      </p:pic>
      <p:pic>
        <p:nvPicPr>
          <p:cNvPr id="2097171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5735" y="3322320"/>
            <a:ext cx="2022475" cy="34944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2097172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9350" y="3322320"/>
            <a:ext cx="2158365" cy="34944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1048617" name="文本框 19"/>
          <p:cNvSpPr txBox="1"/>
          <p:nvPr/>
        </p:nvSpPr>
        <p:spPr>
          <a:xfrm>
            <a:off x="336550" y="2503170"/>
            <a:ext cx="10564495" cy="497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如果已在电脑端登录并绑定手机号，则可直接使用手机号登录。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4"/>
          <p:cNvGrpSpPr/>
          <p:nvPr/>
        </p:nvGrpSpPr>
        <p:grpSpPr>
          <a:xfrm>
            <a:off x="7396480" y="3322320"/>
            <a:ext cx="2110740" cy="3526155"/>
            <a:chOff x="7396480" y="3322320"/>
            <a:chExt cx="2110740" cy="3526155"/>
          </a:xfrm>
        </p:grpSpPr>
        <p:pic>
          <p:nvPicPr>
            <p:cNvPr id="2097173" name="图片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96480" y="3322320"/>
              <a:ext cx="2110740" cy="3526155"/>
            </a:xfrm>
            <a:prstGeom prst="rect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</p:pic>
        <p:sp>
          <p:nvSpPr>
            <p:cNvPr id="1048618" name="文本框 3"/>
            <p:cNvSpPr txBox="1"/>
            <p:nvPr/>
          </p:nvSpPr>
          <p:spPr>
            <a:xfrm>
              <a:off x="7516901" y="3845795"/>
              <a:ext cx="139849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8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山东师范大学</a:t>
              </a:r>
            </a:p>
          </p:txBody>
        </p:sp>
      </p:grpSp>
      <p:grpSp>
        <p:nvGrpSpPr>
          <p:cNvPr id="34" name="组合 8"/>
          <p:cNvGrpSpPr/>
          <p:nvPr/>
        </p:nvGrpSpPr>
        <p:grpSpPr>
          <a:xfrm>
            <a:off x="9820275" y="3322320"/>
            <a:ext cx="2214245" cy="3494405"/>
            <a:chOff x="9820275" y="3322320"/>
            <a:chExt cx="2214245" cy="3494405"/>
          </a:xfrm>
        </p:grpSpPr>
        <p:pic>
          <p:nvPicPr>
            <p:cNvPr id="2097174" name="图片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20275" y="3322320"/>
              <a:ext cx="2214245" cy="3494405"/>
            </a:xfrm>
            <a:prstGeom prst="rect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</p:pic>
        <p:sp>
          <p:nvSpPr>
            <p:cNvPr id="1048619" name="文本框 18"/>
            <p:cNvSpPr txBox="1"/>
            <p:nvPr/>
          </p:nvSpPr>
          <p:spPr>
            <a:xfrm>
              <a:off x="9921683" y="4254451"/>
              <a:ext cx="139849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8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山东师范大学</a:t>
              </a:r>
            </a:p>
          </p:txBody>
        </p:sp>
      </p:grpSp>
      <p:sp>
        <p:nvSpPr>
          <p:cNvPr id="1048620" name="文本框 20"/>
          <p:cNvSpPr txBox="1"/>
          <p:nvPr/>
        </p:nvSpPr>
        <p:spPr>
          <a:xfrm>
            <a:off x="8631680" y="6346306"/>
            <a:ext cx="2580005" cy="368300"/>
          </a:xfrm>
          <a:prstGeom prst="rect">
            <a:avLst/>
          </a:prstGeom>
          <a:solidFill>
            <a:srgbClr val="1398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该步骤不可跳过</a:t>
            </a:r>
          </a:p>
        </p:txBody>
      </p:sp>
      <p:sp>
        <p:nvSpPr>
          <p:cNvPr id="1048621" name="文本框 17"/>
          <p:cNvSpPr txBox="1"/>
          <p:nvPr/>
        </p:nvSpPr>
        <p:spPr>
          <a:xfrm>
            <a:off x="8631680" y="5838604"/>
            <a:ext cx="2580005" cy="368300"/>
          </a:xfrm>
          <a:prstGeom prst="rect">
            <a:avLst/>
          </a:prstGeom>
          <a:solidFill>
            <a:srgbClr val="1398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该步骤不可跳过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标题 1"/>
          <p:cNvSpPr>
            <a:spLocks noGrp="1"/>
          </p:cNvSpPr>
          <p:nvPr>
            <p:ph type="title"/>
          </p:nvPr>
        </p:nvSpPr>
        <p:spPr>
          <a:xfrm>
            <a:off x="476567" y="929005"/>
            <a:ext cx="11475720" cy="1315720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教师登录后进入自己的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教学空间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，可将课程相关资料上传至云盘，支持视频、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FDF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、图片、表格、音频等多种资源类型，并可建立文件夹进行分类管理。建设初期，建议老师至少先完成授课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的上传。如果希望建设一门完整的课程，可参照详细版使用手册。</a:t>
            </a:r>
          </a:p>
        </p:txBody>
      </p:sp>
      <p:pic>
        <p:nvPicPr>
          <p:cNvPr id="2097175" name="图片 30"/>
          <p:cNvPicPr>
            <a:picLocks noChangeAspect="1"/>
          </p:cNvPicPr>
          <p:nvPr/>
        </p:nvPicPr>
        <p:blipFill rotWithShape="1">
          <a:blip r:embed="rId2"/>
          <a:srcRect t="3785"/>
          <a:stretch>
            <a:fillRect/>
          </a:stretch>
        </p:blipFill>
        <p:spPr>
          <a:xfrm>
            <a:off x="5661192" y="2873375"/>
            <a:ext cx="5963561" cy="302958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1048623" name="椭圆 5"/>
          <p:cNvSpPr/>
          <p:nvPr/>
        </p:nvSpPr>
        <p:spPr>
          <a:xfrm>
            <a:off x="200025" y="33655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048624" name="文本框 7"/>
          <p:cNvSpPr txBox="1"/>
          <p:nvPr/>
        </p:nvSpPr>
        <p:spPr>
          <a:xfrm>
            <a:off x="982345" y="345440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上传资料</a:t>
            </a:r>
          </a:p>
        </p:txBody>
      </p:sp>
      <p:sp>
        <p:nvSpPr>
          <p:cNvPr id="1048625" name="文本框 3"/>
          <p:cNvSpPr txBox="1"/>
          <p:nvPr/>
        </p:nvSpPr>
        <p:spPr>
          <a:xfrm>
            <a:off x="437515" y="2315210"/>
            <a:ext cx="10261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电脑端的云盘和学习通的云盘互通，在学习通中可直接调取电脑端上传的资源。</a:t>
            </a:r>
          </a:p>
        </p:txBody>
      </p:sp>
      <p:grpSp>
        <p:nvGrpSpPr>
          <p:cNvPr id="36" name="组合 9"/>
          <p:cNvGrpSpPr/>
          <p:nvPr/>
        </p:nvGrpSpPr>
        <p:grpSpPr>
          <a:xfrm>
            <a:off x="729733" y="2873375"/>
            <a:ext cx="4585244" cy="3029585"/>
            <a:chOff x="796970" y="2873375"/>
            <a:chExt cx="4585244" cy="3029585"/>
          </a:xfrm>
        </p:grpSpPr>
        <p:pic>
          <p:nvPicPr>
            <p:cNvPr id="2097176" name="图片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6970" y="2873375"/>
              <a:ext cx="4585244" cy="3029585"/>
            </a:xfrm>
            <a:prstGeom prst="rect">
              <a:avLst/>
            </a:prstGeom>
            <a:ln w="12700" cmpd="sng">
              <a:solidFill>
                <a:schemeClr val="tx1"/>
              </a:solidFill>
              <a:prstDash val="solid"/>
            </a:ln>
          </p:spPr>
        </p:pic>
        <p:pic>
          <p:nvPicPr>
            <p:cNvPr id="2097177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17837" y="4458996"/>
              <a:ext cx="1238314" cy="38737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图片 3"/>
          <p:cNvPicPr>
            <a:picLocks noChangeAspect="1"/>
          </p:cNvPicPr>
          <p:nvPr/>
        </p:nvPicPr>
        <p:blipFill rotWithShape="1">
          <a:blip r:embed="rId2"/>
          <a:srcRect t="5149"/>
          <a:stretch>
            <a:fillRect/>
          </a:stretch>
        </p:blipFill>
        <p:spPr>
          <a:xfrm>
            <a:off x="272900" y="2191237"/>
            <a:ext cx="4065375" cy="219519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2097179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130" y="2191237"/>
            <a:ext cx="3688715" cy="219519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2097180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2855" y="4481039"/>
            <a:ext cx="3903980" cy="223266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2097181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6245" y="4481039"/>
            <a:ext cx="3766185" cy="2277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 useBgFill="1">
        <p:nvSpPr>
          <p:cNvPr id="1048626" name="标题 6"/>
          <p:cNvSpPr>
            <a:spLocks noGrp="1"/>
          </p:cNvSpPr>
          <p:nvPr>
            <p:ph type="title"/>
          </p:nvPr>
        </p:nvSpPr>
        <p:spPr>
          <a:xfrm>
            <a:off x="200660" y="837982"/>
            <a:ext cx="11257280" cy="1235075"/>
          </a:xfrm>
        </p:spPr>
        <p:txBody>
          <a:bodyPr>
            <a:noAutofit/>
          </a:bodyPr>
          <a:lstStyle/>
          <a:p>
            <a:pPr fontAlgn="auto">
              <a:lnSpc>
                <a:spcPct val="150000"/>
              </a:lnSpc>
            </a:pPr>
            <a:r>
              <a:rPr 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建立教学班前，我们需要先建设一门课程。电脑端和学习通均支持课程建设。电脑端点击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页面的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“+”,</a:t>
            </a:r>
            <a:r>
              <a:rPr 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输入课程名称，选课程封面，生成课程单元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即可完成课程框架的搭建。同时学习通中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模块就会出现老师建设的这门课程。</a:t>
            </a:r>
          </a:p>
        </p:txBody>
      </p:sp>
      <p:sp>
        <p:nvSpPr>
          <p:cNvPr id="1048627" name="椭圆 1"/>
          <p:cNvSpPr/>
          <p:nvPr/>
        </p:nvSpPr>
        <p:spPr>
          <a:xfrm>
            <a:off x="200025" y="240665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048628" name="文本框 7"/>
          <p:cNvSpPr txBox="1"/>
          <p:nvPr/>
        </p:nvSpPr>
        <p:spPr>
          <a:xfrm>
            <a:off x="982345" y="249555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建立教学班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标题 1"/>
          <p:cNvSpPr>
            <a:spLocks noGrp="1"/>
          </p:cNvSpPr>
          <p:nvPr>
            <p:ph type="title"/>
          </p:nvPr>
        </p:nvSpPr>
        <p:spPr>
          <a:xfrm>
            <a:off x="238760" y="309880"/>
            <a:ext cx="11563350" cy="1586230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打开该课程的“管理”模块，点击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班级管理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，可在默认班级或新建班级中添加学生。每门课程支持建设多个平行教学班。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如果教学班由一个或多个行政班组成，可点击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添加学生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从学生库中按学院、专业、班级代码直接批量添加。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教学班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不是由行政班组成，可采用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批量导入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的方式，使用系统中提供的模板添加学生名单。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加入教学班的学生其学习通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模块中就会出现老师的这门课程。</a:t>
            </a:r>
          </a:p>
        </p:txBody>
      </p:sp>
      <p:sp>
        <p:nvSpPr>
          <p:cNvPr id="1048630" name="文本框 3"/>
          <p:cNvSpPr txBox="1"/>
          <p:nvPr/>
        </p:nvSpPr>
        <p:spPr>
          <a:xfrm>
            <a:off x="176530" y="2044700"/>
            <a:ext cx="12136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为保持学生信息的完整性和准确性，建议老师上课前提前建立教学班，上课时无需学生通过扫码加入班级。</a:t>
            </a:r>
          </a:p>
        </p:txBody>
      </p:sp>
      <p:grpSp>
        <p:nvGrpSpPr>
          <p:cNvPr id="39" name="组合 7"/>
          <p:cNvGrpSpPr/>
          <p:nvPr/>
        </p:nvGrpSpPr>
        <p:grpSpPr>
          <a:xfrm>
            <a:off x="2677758" y="2706369"/>
            <a:ext cx="6618605" cy="3062605"/>
            <a:chOff x="5239385" y="2706370"/>
            <a:chExt cx="6618605" cy="3062605"/>
          </a:xfrm>
        </p:grpSpPr>
        <p:pic>
          <p:nvPicPr>
            <p:cNvPr id="2097183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9385" y="2706370"/>
              <a:ext cx="6618605" cy="3062605"/>
            </a:xfrm>
            <a:prstGeom prst="rect">
              <a:avLst/>
            </a:prstGeom>
            <a:ln w="12700" cmpd="sng">
              <a:solidFill>
                <a:schemeClr val="tx1"/>
              </a:solidFill>
              <a:prstDash val="solid"/>
            </a:ln>
          </p:spPr>
        </p:pic>
        <p:sp>
          <p:nvSpPr>
            <p:cNvPr id="1048631" name="矩形 5"/>
            <p:cNvSpPr/>
            <p:nvPr/>
          </p:nvSpPr>
          <p:spPr>
            <a:xfrm>
              <a:off x="7429500" y="4061012"/>
              <a:ext cx="578224" cy="652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632" name="矩形 6"/>
            <p:cNvSpPr/>
            <p:nvPr/>
          </p:nvSpPr>
          <p:spPr>
            <a:xfrm>
              <a:off x="9141721" y="4061012"/>
              <a:ext cx="578224" cy="652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标题 1"/>
          <p:cNvSpPr>
            <a:spLocks noGrp="1"/>
          </p:cNvSpPr>
          <p:nvPr>
            <p:ph type="title"/>
          </p:nvPr>
        </p:nvSpPr>
        <p:spPr>
          <a:xfrm>
            <a:off x="245745" y="1008380"/>
            <a:ext cx="10968990" cy="12306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适用于已有完善教学资源（尤其是教学视频）的课程，例如已建设完成的慕课课程。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教师可在线发布学习任务、学习要求、作业、测验等，并可在线提供答疑，可实时查看统计，知晓学生学习动态。</a:t>
            </a:r>
          </a:p>
        </p:txBody>
      </p:sp>
      <p:sp>
        <p:nvSpPr>
          <p:cNvPr id="1048634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1048635" name="文本框 3"/>
          <p:cNvSpPr txBox="1"/>
          <p:nvPr/>
        </p:nvSpPr>
        <p:spPr>
          <a:xfrm>
            <a:off x="982345" y="275590"/>
            <a:ext cx="4958081" cy="574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线上教学方式一：线上教学</a:t>
            </a:r>
          </a:p>
        </p:txBody>
      </p:sp>
      <p:pic>
        <p:nvPicPr>
          <p:cNvPr id="2097184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185" y="2862949"/>
            <a:ext cx="5627455" cy="31511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97185" name="图片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0042" y="2862949"/>
            <a:ext cx="5335571" cy="31277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标题 1"/>
          <p:cNvSpPr>
            <a:spLocks noGrp="1"/>
          </p:cNvSpPr>
          <p:nvPr>
            <p:ph type="title"/>
          </p:nvPr>
        </p:nvSpPr>
        <p:spPr>
          <a:xfrm>
            <a:off x="245745" y="859155"/>
            <a:ext cx="10968990" cy="165544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适用于希望快速自主建设教学视频的课程。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教师可选择“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ppt+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录音”，将所需讲的内容录制为速课（微视频），速课录制完成，相当于做好了教学视频。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教师课程页面打开“教案”，选择需要讲解的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PPT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，在右下角“更多”中找到“录制速课”点开即可开始录制，录制结束后可选择保存至云盘，然后上传到课程章节中供学生在线学习。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98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1048599" name="文本框 3"/>
          <p:cNvSpPr txBox="1"/>
          <p:nvPr/>
        </p:nvSpPr>
        <p:spPr>
          <a:xfrm>
            <a:off x="982345" y="275590"/>
            <a:ext cx="6786881" cy="574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线上教学方式二：速课（微视频）录制</a:t>
            </a:r>
          </a:p>
        </p:txBody>
      </p:sp>
      <p:pic>
        <p:nvPicPr>
          <p:cNvPr id="209716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471" y="2622549"/>
            <a:ext cx="2034982" cy="3643086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209716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2698" y="2624939"/>
            <a:ext cx="1976783" cy="3638303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2097163" name="图片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7715" y="2622549"/>
            <a:ext cx="1965161" cy="36430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097164" name="图片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83769" y="2609178"/>
            <a:ext cx="2000123" cy="36430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97165" name="图片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26065" y="2609178"/>
            <a:ext cx="2042602" cy="364308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标题 1"/>
          <p:cNvSpPr>
            <a:spLocks noGrp="1"/>
          </p:cNvSpPr>
          <p:nvPr>
            <p:ph type="title"/>
          </p:nvPr>
        </p:nvSpPr>
        <p:spPr>
          <a:xfrm>
            <a:off x="245745" y="859155"/>
            <a:ext cx="10968990" cy="137985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教师课程页面打开“教案”，选择需要讲解的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PPT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，在右下角“更多”中找到“同步课堂”，点开后可显示学生手机端和电脑端的观看方式。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/>
            </a:r>
            <a:b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</a:b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​学生在学习通输入邀请码，或在电脑端打开网址，即可听到教师的授课，学生手机或电脑上会同步看到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048595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1048596" name="文本框 3"/>
          <p:cNvSpPr txBox="1"/>
          <p:nvPr/>
        </p:nvSpPr>
        <p:spPr>
          <a:xfrm>
            <a:off x="982345" y="275590"/>
            <a:ext cx="4958081" cy="574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线上教学方式三：同步课堂</a:t>
            </a:r>
          </a:p>
        </p:txBody>
      </p:sp>
      <p:pic>
        <p:nvPicPr>
          <p:cNvPr id="2097157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2012" y="2622549"/>
            <a:ext cx="2034982" cy="3643086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2097158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5895" y="2624939"/>
            <a:ext cx="1976783" cy="3638303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2097159" name="图片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7020" y="2622548"/>
            <a:ext cx="1965161" cy="36430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097160" name="图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71504" y="2622548"/>
            <a:ext cx="2038252" cy="36430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472,&quot;width&quot;:307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943</Words>
  <Application>Microsoft Office PowerPoint</Application>
  <PresentationFormat>自定义</PresentationFormat>
  <Paragraphs>49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PowerPoint 演示文稿</vt:lpstr>
      <vt:lpstr>PowerPoint 演示文稿</vt:lpstr>
      <vt:lpstr>手机上下载并安装学习通APP： 扫描右方二维码或在手机应用市场中搜索“学习通”进行下载。</vt:lpstr>
      <vt:lpstr>教师登录后进入自己的“教学空间”，可将课程相关资料上传至云盘，支持视频、PPT、WORD、FDF、图片、表格、音频等多种资源类型，并可建立文件夹进行分类管理。建设初期，建议老师至少先完成授课PPT的上传。如果希望建设一门完整的课程，可参照详细版使用手册。</vt:lpstr>
      <vt:lpstr>建立教学班前，我们需要先建设一门课程。电脑端和学习通均支持课程建设。电脑端点击“课程”页面的“+”,输入课程名称，选课程封面，生成课程单元,即可完成课程框架的搭建。同时学习通中“课程”模块就会出现老师建设的这门课程。</vt:lpstr>
      <vt:lpstr>打开该课程的“管理”模块，点击“班级管理”，可在默认班级或新建班级中添加学生。每门课程支持建设多个平行教学班。 如果教学班由一个或多个行政班组成，可点击“添加学生”从学生库中按学院、专业、班级代码直接批量添加。 如果教学班不是由行政班组成，可采用“批量导入”的方式，使用系统中提供的模板添加学生名单。 加入教学班的学生其学习通“课程”模块中就会出现老师的这门课程。</vt:lpstr>
      <vt:lpstr>适用于已有完善教学资源（尤其是教学视频）的课程，例如已建设完成的慕课课程。 教师可在线发布学习任务、学习要求、作业、测验等，并可在线提供答疑，可实时查看统计，知晓学生学习动态。</vt:lpstr>
      <vt:lpstr>适用于希望快速自主建设教学视频的课程。 教师可选择“ppt+录音”，将所需讲的内容录制为速课（微视频），速课录制完成，相当于做好了教学视频。 教师课程页面打开“教案”，选择需要讲解的PPT，在右下角“更多”中找到“录制速课”点开即可开始录制，录制结束后可选择保存至云盘，然后上传到课程章节中供学生在线学习。</vt:lpstr>
      <vt:lpstr>教师课程页面打开“教案”，选择需要讲解的PPT，在右下角“更多”中找到“同步课堂”，点开后可显示学生手机端和电脑端的观看方式。 ​学生在学习通输入邀请码，或在电脑端打开网址，即可听到教师的授课，学生手机或电脑上会同步看到ppt。</vt:lpstr>
      <vt:lpstr>教师课程页面选择课程的教学班，点击下方的“+” ，点击“直播”后可进行直播教学。直播教学结束后，教师可自主选择是否允许学生“回看”，若教师希望直播记录成绩，需在成绩权重中设置直播观看分钟数及所占权重，目前仅在课程章节中添加的直播会记录观看成绩。 ​学生在学习通中可以直接看到教师的直播视频，如果教师选择“允许回看”，学生可以选择方便的时间观看。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sunrui</dc:creator>
  <cp:lastModifiedBy>裴凯</cp:lastModifiedBy>
  <cp:revision>2</cp:revision>
  <dcterms:created xsi:type="dcterms:W3CDTF">2019-11-04T13:20:00Z</dcterms:created>
  <dcterms:modified xsi:type="dcterms:W3CDTF">2020-02-05T02:01:58Z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</Properties>
</file>