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68" r:id="rId16"/>
    <p:sldId id="270" r:id="rId17"/>
    <p:sldId id="271" r:id="rId18"/>
  </p:sldIdLst>
  <p:sldSz cx="20104100" cy="11309350"/>
  <p:notesSz cx="20104100" cy="113093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79"/>
        <p:guide pos="21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8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p/>
        </p:txBody>
      </p:sp>
      <p:sp>
        <p:nvSpPr>
          <p:cNvPr id="1048610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p/>
        </p:txBody>
      </p:sp>
      <p:sp>
        <p:nvSpPr>
          <p:cNvPr id="1048611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12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48613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50" b="1" i="0">
                <a:solidFill>
                  <a:srgbClr val="017100"/>
                </a:solidFill>
                <a:latin typeface="Microsoft JhengHei" panose="020B0604030504040204" charset="-120"/>
                <a:cs typeface="Microsoft JhengHei" panose="020B0604030504040204" charset="-120"/>
              </a:defRPr>
            </a:lvl1pPr>
          </a:lstStyle>
          <a:p/>
        </p:txBody>
      </p:sp>
      <p:sp>
        <p:nvSpPr>
          <p:cNvPr id="1048589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p/>
        </p:txBody>
      </p:sp>
      <p:sp>
        <p:nvSpPr>
          <p:cNvPr id="1048590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91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48592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50" b="1" i="0">
                <a:solidFill>
                  <a:srgbClr val="017100"/>
                </a:solidFill>
                <a:latin typeface="Microsoft JhengHei" panose="020B0604030504040204" charset="-120"/>
                <a:cs typeface="Microsoft JhengHei" panose="020B0604030504040204" charset="-120"/>
              </a:defRPr>
            </a:lvl1pPr>
          </a:lstStyle>
          <a:p/>
        </p:txBody>
      </p:sp>
      <p:sp>
        <p:nvSpPr>
          <p:cNvPr id="1048626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p/>
        </p:txBody>
      </p:sp>
      <p:sp>
        <p:nvSpPr>
          <p:cNvPr id="1048627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p/>
        </p:txBody>
      </p:sp>
      <p:sp>
        <p:nvSpPr>
          <p:cNvPr id="1048628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29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48630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50" b="1" i="0">
                <a:solidFill>
                  <a:srgbClr val="017100"/>
                </a:solidFill>
                <a:latin typeface="Microsoft JhengHei" panose="020B0604030504040204" charset="-120"/>
                <a:cs typeface="Microsoft JhengHei" panose="020B0604030504040204" charset="-120"/>
              </a:defRPr>
            </a:lvl1pPr>
          </a:lstStyle>
          <a:p/>
        </p:txBody>
      </p:sp>
      <p:sp>
        <p:nvSpPr>
          <p:cNvPr id="1048595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96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48597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2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4862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4863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/>
        </p:txBody>
      </p:sp>
      <p:sp>
        <p:nvSpPr>
          <p:cNvPr id="104863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bk object 16"/>
          <p:cNvSpPr/>
          <p:nvPr/>
        </p:nvSpPr>
        <p:spPr>
          <a:xfrm>
            <a:off x="640630" y="0"/>
            <a:ext cx="1047115" cy="1036955"/>
          </a:xfrm>
          <a:custGeom>
            <a:avLst/>
            <a:gdLst/>
            <a:ahLst/>
            <a:cxnLst/>
            <a:rect l="l" t="t" r="r" b="b"/>
            <a:pathLst>
              <a:path w="1047114" h="1036955">
                <a:moveTo>
                  <a:pt x="0" y="1036433"/>
                </a:moveTo>
                <a:lnTo>
                  <a:pt x="1047088" y="1036433"/>
                </a:lnTo>
                <a:lnTo>
                  <a:pt x="1047088" y="0"/>
                </a:lnTo>
                <a:lnTo>
                  <a:pt x="0" y="0"/>
                </a:lnTo>
                <a:lnTo>
                  <a:pt x="0" y="1036433"/>
                </a:lnTo>
                <a:close/>
              </a:path>
            </a:pathLst>
          </a:custGeom>
          <a:solidFill>
            <a:srgbClr val="8CB922"/>
          </a:solidFill>
        </p:spPr>
        <p:txBody>
          <a:bodyPr wrap="square" lIns="0" tIns="0" rIns="0" bIns="0" rtlCol="0"/>
          <a:p/>
        </p:txBody>
      </p:sp>
      <p:sp>
        <p:nvSpPr>
          <p:cNvPr id="1048577" name="bk object 17"/>
          <p:cNvSpPr/>
          <p:nvPr/>
        </p:nvSpPr>
        <p:spPr>
          <a:xfrm>
            <a:off x="640630" y="1130671"/>
            <a:ext cx="1047115" cy="6985"/>
          </a:xfrm>
          <a:custGeom>
            <a:avLst/>
            <a:gdLst/>
            <a:ahLst/>
            <a:cxnLst/>
            <a:rect l="l" t="t" r="r" b="b"/>
            <a:pathLst>
              <a:path w="1047114" h="6984">
                <a:moveTo>
                  <a:pt x="0" y="6600"/>
                </a:moveTo>
                <a:lnTo>
                  <a:pt x="1047088" y="6600"/>
                </a:lnTo>
                <a:lnTo>
                  <a:pt x="1047088" y="0"/>
                </a:lnTo>
                <a:lnTo>
                  <a:pt x="0" y="0"/>
                </a:lnTo>
                <a:lnTo>
                  <a:pt x="0" y="6600"/>
                </a:lnTo>
                <a:close/>
              </a:path>
            </a:pathLst>
          </a:custGeom>
          <a:solidFill>
            <a:srgbClr val="8CB922"/>
          </a:solidFill>
        </p:spPr>
        <p:txBody>
          <a:bodyPr wrap="square" lIns="0" tIns="0" rIns="0" bIns="0" rtlCol="0"/>
          <a:p/>
        </p:txBody>
      </p:sp>
      <p:sp>
        <p:nvSpPr>
          <p:cNvPr id="1048578" name="bk object 18"/>
          <p:cNvSpPr/>
          <p:nvPr/>
        </p:nvSpPr>
        <p:spPr>
          <a:xfrm>
            <a:off x="636869" y="1115061"/>
            <a:ext cx="1056005" cy="622935"/>
          </a:xfrm>
          <a:custGeom>
            <a:avLst/>
            <a:gdLst/>
            <a:ahLst/>
            <a:cxnLst/>
            <a:rect l="l" t="t" r="r" b="b"/>
            <a:pathLst>
              <a:path w="1056005" h="622935">
                <a:moveTo>
                  <a:pt x="1055437" y="0"/>
                </a:moveTo>
                <a:lnTo>
                  <a:pt x="0" y="0"/>
                </a:lnTo>
                <a:lnTo>
                  <a:pt x="527719" y="622874"/>
                </a:lnTo>
                <a:lnTo>
                  <a:pt x="1055437" y="0"/>
                </a:lnTo>
                <a:close/>
              </a:path>
            </a:pathLst>
          </a:custGeom>
          <a:solidFill>
            <a:srgbClr val="8CB922"/>
          </a:solidFill>
        </p:spPr>
        <p:txBody>
          <a:bodyPr wrap="square" lIns="0" tIns="0" rIns="0" bIns="0" rtlCol="0"/>
          <a:p/>
        </p:txBody>
      </p:sp>
      <p:sp>
        <p:nvSpPr>
          <p:cNvPr id="1048579" name="bk object 19"/>
          <p:cNvSpPr/>
          <p:nvPr/>
        </p:nvSpPr>
        <p:spPr>
          <a:xfrm>
            <a:off x="0" y="1036433"/>
            <a:ext cx="4897755" cy="94615"/>
          </a:xfrm>
          <a:custGeom>
            <a:avLst/>
            <a:gdLst/>
            <a:ahLst/>
            <a:cxnLst/>
            <a:rect l="l" t="t" r="r" b="b"/>
            <a:pathLst>
              <a:path w="4897755" h="94615">
                <a:moveTo>
                  <a:pt x="0" y="94237"/>
                </a:moveTo>
                <a:lnTo>
                  <a:pt x="4897559" y="94237"/>
                </a:lnTo>
                <a:lnTo>
                  <a:pt x="4897559" y="0"/>
                </a:lnTo>
                <a:lnTo>
                  <a:pt x="0" y="0"/>
                </a:lnTo>
                <a:lnTo>
                  <a:pt x="0" y="94237"/>
                </a:lnTo>
                <a:close/>
              </a:path>
            </a:pathLst>
          </a:custGeom>
          <a:solidFill>
            <a:srgbClr val="8CB922"/>
          </a:solidFill>
        </p:spPr>
        <p:txBody>
          <a:bodyPr wrap="square" lIns="0" tIns="0" rIns="0" bIns="0" rtlCol="0"/>
          <a:p/>
        </p:txBody>
      </p:sp>
      <p:sp>
        <p:nvSpPr>
          <p:cNvPr id="1048580" name="bk object 20"/>
          <p:cNvSpPr/>
          <p:nvPr/>
        </p:nvSpPr>
        <p:spPr>
          <a:xfrm>
            <a:off x="4897559" y="1083552"/>
            <a:ext cx="4943475" cy="0"/>
          </a:xfrm>
          <a:custGeom>
            <a:avLst/>
            <a:gdLst/>
            <a:ahLst/>
            <a:cxnLst/>
            <a:rect l="l" t="t" r="r" b="b"/>
            <a:pathLst>
              <a:path w="4943475">
                <a:moveTo>
                  <a:pt x="0" y="0"/>
                </a:moveTo>
                <a:lnTo>
                  <a:pt x="4943389" y="0"/>
                </a:lnTo>
              </a:path>
            </a:pathLst>
          </a:custGeom>
          <a:ln w="94237">
            <a:solidFill>
              <a:srgbClr val="ECB249"/>
            </a:solidFill>
          </a:ln>
        </p:spPr>
        <p:txBody>
          <a:bodyPr wrap="square" lIns="0" tIns="0" rIns="0" bIns="0" rtlCol="0"/>
          <a:p/>
        </p:txBody>
      </p:sp>
      <p:sp>
        <p:nvSpPr>
          <p:cNvPr id="1048581" name="bk object 21"/>
          <p:cNvSpPr/>
          <p:nvPr/>
        </p:nvSpPr>
        <p:spPr>
          <a:xfrm>
            <a:off x="9840949" y="1083552"/>
            <a:ext cx="4970780" cy="0"/>
          </a:xfrm>
          <a:custGeom>
            <a:avLst/>
            <a:gdLst/>
            <a:ahLst/>
            <a:cxnLst/>
            <a:rect l="l" t="t" r="r" b="b"/>
            <a:pathLst>
              <a:path w="4970780">
                <a:moveTo>
                  <a:pt x="0" y="0"/>
                </a:moveTo>
                <a:lnTo>
                  <a:pt x="4970170" y="0"/>
                </a:lnTo>
              </a:path>
            </a:pathLst>
          </a:custGeom>
          <a:ln w="94237">
            <a:solidFill>
              <a:srgbClr val="929292"/>
            </a:solidFill>
          </a:ln>
        </p:spPr>
        <p:txBody>
          <a:bodyPr wrap="square" lIns="0" tIns="0" rIns="0" bIns="0" rtlCol="0"/>
          <a:p/>
        </p:txBody>
      </p:sp>
      <p:sp>
        <p:nvSpPr>
          <p:cNvPr id="1048582" name="bk object 22"/>
          <p:cNvSpPr/>
          <p:nvPr/>
        </p:nvSpPr>
        <p:spPr>
          <a:xfrm>
            <a:off x="14722064" y="806258"/>
            <a:ext cx="4659543" cy="7643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048583" name="Holder 2"/>
          <p:cNvSpPr>
            <a:spLocks noGrp="1"/>
          </p:cNvSpPr>
          <p:nvPr>
            <p:ph type="title"/>
          </p:nvPr>
        </p:nvSpPr>
        <p:spPr>
          <a:xfrm>
            <a:off x="5399967" y="4008120"/>
            <a:ext cx="9304165" cy="1043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50" b="1" i="0">
                <a:solidFill>
                  <a:srgbClr val="017100"/>
                </a:solidFill>
                <a:latin typeface="Microsoft JhengHei" panose="020B0604030504040204" charset="-120"/>
                <a:cs typeface="Microsoft JhengHei" panose="020B0604030504040204" charset="-120"/>
              </a:defRPr>
            </a:lvl1pPr>
          </a:lstStyle>
          <a:p/>
        </p:txBody>
      </p:sp>
      <p:sp>
        <p:nvSpPr>
          <p:cNvPr id="1048584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p/>
        </p:txBody>
      </p:sp>
      <p:sp>
        <p:nvSpPr>
          <p:cNvPr id="1048585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86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48587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1" Type="http://schemas.openxmlformats.org/officeDocument/2006/relationships/hyperlink" Target="http://www.icourse163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" name=""/>
        <p:cNvGrpSpPr/>
        <p:nvPr/>
      </p:nvGrpSpPr>
      <p:grpSpPr/>
      <p:sp>
        <p:nvSpPr>
          <p:cNvPr id="1048593" name="标题 3"/>
          <p:cNvSpPr/>
          <p:nvPr>
            <p:ph type="title"/>
          </p:nvPr>
        </p:nvSpPr>
        <p:spPr>
          <a:xfrm>
            <a:off x="990600" y="3778885"/>
            <a:ext cx="17298035" cy="1022985"/>
          </a:xfrm>
        </p:spPr>
        <p:txBody>
          <a:bodyPr wrap="square"/>
          <a:p>
            <a:pPr algn="ctr"/>
            <a:r>
              <a:rPr lang="zh-CN" altLang="en-US">
                <a:sym typeface="+mn-ea"/>
              </a:rPr>
              <a:t>学生账号登录流程</a:t>
            </a:r>
            <a:endParaRPr lang="zh-CN" altLang="en-US"/>
          </a:p>
        </p:txBody>
      </p:sp>
      <p:sp>
        <p:nvSpPr>
          <p:cNvPr id="1" name="文本框 0"/>
          <p:cNvSpPr txBox="1"/>
          <p:nvPr/>
        </p:nvSpPr>
        <p:spPr>
          <a:xfrm>
            <a:off x="4606925" y="5725795"/>
            <a:ext cx="106267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         </a:t>
            </a:r>
            <a:r>
              <a:rPr lang="en-US" altLang="zh-CN" sz="6000" b="1">
                <a:solidFill>
                  <a:srgbClr val="FF0000"/>
                </a:solidFill>
              </a:rPr>
              <a:t> </a:t>
            </a:r>
            <a:r>
              <a:rPr lang="zh-CN" altLang="en-US" sz="6000" b="1">
                <a:solidFill>
                  <a:srgbClr val="FF0000"/>
                </a:solidFill>
              </a:rPr>
              <a:t>！</a:t>
            </a:r>
            <a:r>
              <a:rPr lang="zh-CN" altLang="en-US" sz="2800" b="1">
                <a:solidFill>
                  <a:srgbClr val="FF0000"/>
                </a:solidFill>
              </a:rPr>
              <a:t>请注意：</a:t>
            </a:r>
            <a:r>
              <a:rPr lang="zh-CN" altLang="en-US" sz="2800" b="1">
                <a:solidFill>
                  <a:srgbClr val="FF0000"/>
                </a:solidFill>
              </a:rPr>
              <a:t>分为电脑端（</a:t>
            </a:r>
            <a:r>
              <a:rPr lang="en-US" altLang="zh-CN" sz="2800" b="1">
                <a:solidFill>
                  <a:srgbClr val="FF0000"/>
                </a:solidFill>
              </a:rPr>
              <a:t>PC</a:t>
            </a:r>
            <a:r>
              <a:rPr lang="zh-CN" altLang="en-US" sz="2800" b="1">
                <a:solidFill>
                  <a:srgbClr val="FF0000"/>
                </a:solidFill>
              </a:rPr>
              <a:t>）登录和手机端（移动）登录</a:t>
            </a:r>
            <a:endParaRPr lang="zh-CN" altLang="en-US" sz="2800" b="1">
              <a:solidFill>
                <a:srgbClr val="FF0000"/>
              </a:solidFill>
            </a:endParaRPr>
          </a:p>
          <a:p>
            <a:r>
              <a:rPr lang="zh-CN" altLang="en-US" sz="2800" b="1">
                <a:solidFill>
                  <a:srgbClr val="FF0000"/>
                </a:solidFill>
              </a:rPr>
              <a:t>手机端与电脑端登录账号必须一致，否则为两个不同账号。例如某同学在电脑上用手机号码登录并进行了学校云认证，当他使用手机端进行学习时必须选择手机号码登录，不可选择其他登录方式。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/>
      <p:pic>
        <p:nvPicPr>
          <p:cNvPr id="2097159" name="图片 8"/>
          <p:cNvPicPr/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2514600" y="3210560"/>
            <a:ext cx="14757400" cy="6724650"/>
          </a:xfrm>
          <a:prstGeom prst="rect">
            <a:avLst/>
          </a:prstGeom>
          <a:ln>
            <a:noFill/>
          </a:ln>
        </p:spPr>
      </p:pic>
      <p:sp>
        <p:nvSpPr>
          <p:cNvPr id="1048619" name="文本框 3"/>
          <p:cNvSpPr txBox="1"/>
          <p:nvPr/>
        </p:nvSpPr>
        <p:spPr>
          <a:xfrm>
            <a:off x="2491105" y="1877060"/>
            <a:ext cx="13199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+mj-ea"/>
                <a:ea typeface="+mj-ea"/>
              </a:rPr>
              <a:t>第六步：认证成功后点击进入我的学校云，进行选课</a:t>
            </a:r>
            <a:endParaRPr lang="zh-CN" altLang="en-US" sz="3600" b="1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07807" y="1647888"/>
            <a:ext cx="17088486" cy="553720"/>
          </a:xfrm>
        </p:spPr>
        <p:txBody>
          <a:bodyPr/>
          <a:p>
            <a:r>
              <a:rPr lang="zh-CN" altLang="zh-CN" sz="3600">
                <a:solidFill>
                  <a:schemeClr val="tx1"/>
                </a:solidFill>
              </a:rPr>
              <a:t>电脑端学习，再次登录时，点击</a:t>
            </a:r>
            <a:r>
              <a:rPr lang="zh-CN" altLang="zh-CN" sz="3600">
                <a:solidFill>
                  <a:srgbClr val="FF0000"/>
                </a:solidFill>
              </a:rPr>
              <a:t>我的学校云</a:t>
            </a:r>
            <a:r>
              <a:rPr lang="zh-CN" altLang="zh-CN" sz="3600">
                <a:solidFill>
                  <a:schemeClr val="tx1"/>
                </a:solidFill>
              </a:rPr>
              <a:t>，进行选课学习。</a:t>
            </a:r>
            <a:endParaRPr lang="zh-CN" altLang="zh-CN" sz="3600">
              <a:solidFill>
                <a:schemeClr val="tx1"/>
              </a:solidFill>
            </a:endParaRPr>
          </a:p>
        </p:txBody>
      </p:sp>
      <p:pic>
        <p:nvPicPr>
          <p:cNvPr id="4" name="图片 3" descr="360截图201910092043185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6935" y="2701290"/>
            <a:ext cx="14100175" cy="71621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35125" y="1976120"/>
            <a:ext cx="8676005" cy="3323590"/>
          </a:xfrm>
        </p:spPr>
        <p:txBody>
          <a:bodyPr wrap="square"/>
          <a:p>
            <a:r>
              <a:rPr lang="zh-CN" altLang="en-US" sz="3600">
                <a:solidFill>
                  <a:srgbClr val="FF0000"/>
                </a:solidFill>
              </a:rPr>
              <a:t>手机端（移动）登录</a:t>
            </a:r>
            <a:br>
              <a:rPr lang="zh-CN" altLang="en-US" sz="3600">
                <a:solidFill>
                  <a:srgbClr val="FF0000"/>
                </a:solidFill>
              </a:rPr>
            </a:br>
            <a:r>
              <a:rPr lang="zh-CN" altLang="en-US" sz="3600">
                <a:solidFill>
                  <a:schemeClr val="tx1"/>
                </a:solidFill>
              </a:rPr>
              <a:t>第一步：下载</a:t>
            </a:r>
            <a:r>
              <a:rPr lang="en-US" altLang="zh-CN" sz="3600">
                <a:solidFill>
                  <a:schemeClr val="tx1"/>
                </a:solidFill>
              </a:rPr>
              <a:t>APP</a:t>
            </a:r>
            <a:r>
              <a:rPr lang="zh-CN" altLang="en-US" sz="3600">
                <a:solidFill>
                  <a:schemeClr val="tx1"/>
                </a:solidFill>
              </a:rPr>
              <a:t>（中国大学</a:t>
            </a:r>
            <a:r>
              <a:rPr lang="en-US" altLang="zh-CN" sz="3600">
                <a:solidFill>
                  <a:schemeClr val="tx1"/>
                </a:solidFill>
              </a:rPr>
              <a:t>MOOC</a:t>
            </a:r>
            <a:r>
              <a:rPr lang="zh-CN" altLang="en-US" sz="3600">
                <a:solidFill>
                  <a:schemeClr val="tx1"/>
                </a:solidFill>
              </a:rPr>
              <a:t>），</a:t>
            </a:r>
            <a:r>
              <a:rPr lang="zh-CN" sz="3600" spc="-600" dirty="0">
                <a:solidFill>
                  <a:srgbClr val="FF0000"/>
                </a:solidFill>
                <a:sym typeface="+mn-ea"/>
              </a:rPr>
              <a:t>在电脑端已经登录学习过的同学，使用原有账号直接登录即可</a:t>
            </a:r>
            <a:r>
              <a:rPr lang="zh-CN" sz="3600" spc="-600" dirty="0">
                <a:solidFill>
                  <a:schemeClr val="tx1"/>
                </a:solidFill>
                <a:sym typeface="+mn-ea"/>
              </a:rPr>
              <a:t>，未登录过的同学，选择手机号码、</a:t>
            </a:r>
            <a:r>
              <a:rPr lang="en-US" altLang="zh-CN" sz="3600" spc="-600" dirty="0">
                <a:solidFill>
                  <a:schemeClr val="tx1"/>
                </a:solidFill>
                <a:sym typeface="+mn-ea"/>
              </a:rPr>
              <a:t>QQ</a:t>
            </a:r>
            <a:r>
              <a:rPr lang="zh-CN" altLang="en-US" sz="3600" spc="-600" dirty="0">
                <a:solidFill>
                  <a:schemeClr val="tx1"/>
                </a:solidFill>
                <a:sym typeface="+mn-ea"/>
              </a:rPr>
              <a:t>、微信任一方式直接登录，</a:t>
            </a:r>
            <a:r>
              <a:rPr lang="zh-CN" altLang="en-US" sz="3600" spc="-600" dirty="0">
                <a:solidFill>
                  <a:srgbClr val="FF0000"/>
                </a:solidFill>
                <a:sym typeface="+mn-ea"/>
              </a:rPr>
              <a:t>注意不需注册，直接登录。</a:t>
            </a:r>
            <a:r>
              <a:rPr lang="zh-CN" altLang="en-US" sz="3600" spc="-600" dirty="0">
                <a:solidFill>
                  <a:schemeClr val="tx1"/>
                </a:solidFill>
                <a:sym typeface="+mn-ea"/>
              </a:rPr>
              <a:t>其他登录方式不要考虑。</a:t>
            </a:r>
            <a:endParaRPr lang="zh-CN" altLang="en-US" sz="3600" spc="-6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4" name="图片 3" descr="微信图片_201910092052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46990" y="1703070"/>
            <a:ext cx="5029200" cy="87077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648460"/>
            <a:ext cx="7710170" cy="1661795"/>
          </a:xfrm>
        </p:spPr>
        <p:txBody>
          <a:bodyPr wrap="square"/>
          <a:p>
            <a:r>
              <a:rPr lang="zh-CN" altLang="en-US" sz="3600">
                <a:solidFill>
                  <a:schemeClr val="tx1"/>
                </a:solidFill>
              </a:rPr>
              <a:t>第二步：登录进去后选择帐号</a:t>
            </a:r>
            <a:r>
              <a:rPr lang="en-US" altLang="zh-CN" sz="3600">
                <a:solidFill>
                  <a:schemeClr val="tx1"/>
                </a:solidFill>
              </a:rPr>
              <a:t>--</a:t>
            </a:r>
            <a:r>
              <a:rPr lang="zh-CN" altLang="en-US" sz="3600">
                <a:solidFill>
                  <a:schemeClr val="tx1"/>
                </a:solidFill>
              </a:rPr>
              <a:t>设置</a:t>
            </a:r>
            <a:r>
              <a:rPr lang="en-US" altLang="zh-CN" sz="3600">
                <a:solidFill>
                  <a:schemeClr val="tx1"/>
                </a:solidFill>
              </a:rPr>
              <a:t>--</a:t>
            </a:r>
            <a:r>
              <a:rPr lang="zh-CN" altLang="en-US" sz="3600">
                <a:solidFill>
                  <a:srgbClr val="FF0000"/>
                </a:solidFill>
              </a:rPr>
              <a:t>个人信息设置</a:t>
            </a:r>
            <a:r>
              <a:rPr lang="zh-CN" altLang="en-US" sz="3600">
                <a:solidFill>
                  <a:schemeClr val="tx1"/>
                </a:solidFill>
              </a:rPr>
              <a:t>，昵称</a:t>
            </a:r>
            <a:r>
              <a:rPr lang="en-US" altLang="zh-CN" sz="36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  <a:sym typeface="+mn-ea"/>
              </a:rPr>
              <a:t>19</a:t>
            </a:r>
            <a:r>
              <a:rPr lang="zh-CN" altLang="en-US" sz="36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  <a:sym typeface="+mn-ea"/>
              </a:rPr>
              <a:t>级</a:t>
            </a:r>
            <a:r>
              <a:rPr lang="en-US" altLang="zh-CN" sz="36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  <a:sym typeface="+mn-ea"/>
              </a:rPr>
              <a:t>+</a:t>
            </a:r>
            <a:r>
              <a:rPr lang="zh-CN" altLang="en-US" sz="36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  <a:sym typeface="+mn-ea"/>
              </a:rPr>
              <a:t>专业班级</a:t>
            </a:r>
            <a:r>
              <a:rPr lang="en-US" altLang="zh-CN" sz="36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  <a:sym typeface="+mn-ea"/>
              </a:rPr>
              <a:t>+</a:t>
            </a:r>
            <a:r>
              <a:rPr lang="zh-CN" altLang="en-US" sz="36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  <a:sym typeface="+mn-ea"/>
              </a:rPr>
              <a:t>姓名。</a:t>
            </a:r>
            <a:endParaRPr lang="zh-CN" altLang="en-US" sz="3600">
              <a:solidFill>
                <a:schemeClr val="tx1"/>
              </a:solidFill>
            </a:endParaRPr>
          </a:p>
        </p:txBody>
      </p:sp>
      <p:pic>
        <p:nvPicPr>
          <p:cNvPr id="4" name="图片 3" descr="微信图片_201910092105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53170" y="2202180"/>
            <a:ext cx="4155440" cy="7745730"/>
          </a:xfrm>
          <a:prstGeom prst="rect">
            <a:avLst/>
          </a:prstGeom>
        </p:spPr>
      </p:pic>
      <p:pic>
        <p:nvPicPr>
          <p:cNvPr id="5" name="图片 4" descr="微信图片_201910092108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3335" y="2202180"/>
            <a:ext cx="3772535" cy="77450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06830" y="1703070"/>
            <a:ext cx="6889750" cy="1107440"/>
          </a:xfrm>
        </p:spPr>
        <p:txBody>
          <a:bodyPr wrap="square"/>
          <a:p>
            <a:r>
              <a:rPr lang="zh-CN" altLang="en-US" sz="3600">
                <a:solidFill>
                  <a:schemeClr val="tx1"/>
                </a:solidFill>
              </a:rPr>
              <a:t>第三步：学校云认证，选择帐号</a:t>
            </a:r>
            <a:r>
              <a:rPr lang="en-US" altLang="zh-CN" sz="3600">
                <a:solidFill>
                  <a:schemeClr val="tx1"/>
                </a:solidFill>
              </a:rPr>
              <a:t>--</a:t>
            </a:r>
            <a:r>
              <a:rPr lang="zh-CN" altLang="en-US" sz="3600">
                <a:solidFill>
                  <a:schemeClr val="tx1"/>
                </a:solidFill>
              </a:rPr>
              <a:t>设置</a:t>
            </a:r>
            <a:r>
              <a:rPr lang="en-US" altLang="zh-CN" sz="3600">
                <a:solidFill>
                  <a:schemeClr val="tx1"/>
                </a:solidFill>
              </a:rPr>
              <a:t>--</a:t>
            </a:r>
            <a:r>
              <a:rPr lang="zh-CN" altLang="en-US" sz="3600">
                <a:solidFill>
                  <a:srgbClr val="FF0000"/>
                </a:solidFill>
              </a:rPr>
              <a:t>学校云服务</a:t>
            </a:r>
            <a:endParaRPr lang="zh-CN" altLang="en-US" sz="3600">
              <a:solidFill>
                <a:srgbClr val="FF0000"/>
              </a:solidFill>
            </a:endParaRPr>
          </a:p>
        </p:txBody>
      </p:sp>
      <p:pic>
        <p:nvPicPr>
          <p:cNvPr id="4" name="图片 3" descr="微信图片_201910092105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94165" y="1703070"/>
            <a:ext cx="4464685" cy="8711565"/>
          </a:xfrm>
          <a:prstGeom prst="rect">
            <a:avLst/>
          </a:prstGeom>
        </p:spPr>
      </p:pic>
      <p:pic>
        <p:nvPicPr>
          <p:cNvPr id="5" name="图片 4" descr="微信图片_201910092112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0" y="1702435"/>
            <a:ext cx="4046220" cy="87115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07490" y="2194560"/>
            <a:ext cx="8056245" cy="1661795"/>
          </a:xfrm>
        </p:spPr>
        <p:txBody>
          <a:bodyPr wrap="square"/>
          <a:p>
            <a:r>
              <a:rPr lang="zh-CN" altLang="en-US" sz="3600">
                <a:solidFill>
                  <a:schemeClr val="tx1"/>
                </a:solidFill>
              </a:rPr>
              <a:t>第四步：输入</a:t>
            </a:r>
            <a:r>
              <a:rPr lang="en-US" altLang="zh-CN" sz="3600">
                <a:solidFill>
                  <a:schemeClr val="tx1"/>
                </a:solidFill>
              </a:rPr>
              <a:t>XX</a:t>
            </a:r>
            <a:r>
              <a:rPr lang="zh-CN" altLang="en-US" sz="3600">
                <a:solidFill>
                  <a:schemeClr val="tx1"/>
                </a:solidFill>
              </a:rPr>
              <a:t>大学、学号。</a:t>
            </a:r>
            <a:r>
              <a:rPr lang="zh-CN" altLang="en-US" sz="3600">
                <a:solidFill>
                  <a:srgbClr val="FF0000"/>
                </a:solidFill>
              </a:rPr>
              <a:t>注意验证码不是身份证后</a:t>
            </a:r>
            <a:r>
              <a:rPr lang="en-US" altLang="zh-CN" sz="3600">
                <a:solidFill>
                  <a:srgbClr val="FF0000"/>
                </a:solidFill>
              </a:rPr>
              <a:t>6</a:t>
            </a:r>
            <a:r>
              <a:rPr lang="zh-CN" altLang="en-US" sz="3600">
                <a:solidFill>
                  <a:srgbClr val="FF0000"/>
                </a:solidFill>
              </a:rPr>
              <a:t>位，一般后台已经设为</a:t>
            </a:r>
            <a:r>
              <a:rPr lang="en-US" altLang="zh-CN" sz="3600">
                <a:solidFill>
                  <a:srgbClr val="FF0000"/>
                </a:solidFill>
              </a:rPr>
              <a:t>111111</a:t>
            </a:r>
            <a:r>
              <a:rPr lang="zh-CN" altLang="en-US" sz="3600">
                <a:solidFill>
                  <a:srgbClr val="FF0000"/>
                </a:solidFill>
              </a:rPr>
              <a:t>。</a:t>
            </a:r>
            <a:endParaRPr lang="zh-CN" altLang="en-US" sz="3600">
              <a:solidFill>
                <a:srgbClr val="FF0000"/>
              </a:solidFill>
            </a:endParaRPr>
          </a:p>
        </p:txBody>
      </p:sp>
      <p:pic>
        <p:nvPicPr>
          <p:cNvPr id="4" name="图片 3" descr="微信图片_201910092114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40900" y="2047875"/>
            <a:ext cx="4209415" cy="78162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61440" y="1884680"/>
            <a:ext cx="5453380" cy="3323590"/>
          </a:xfrm>
        </p:spPr>
        <p:txBody>
          <a:bodyPr wrap="square"/>
          <a:p>
            <a:r>
              <a:rPr lang="zh-CN" altLang="en-US" sz="3600">
                <a:solidFill>
                  <a:schemeClr val="tx1"/>
                </a:solidFill>
              </a:rPr>
              <a:t>第五步：进行选课学习，选择帐号</a:t>
            </a:r>
            <a:r>
              <a:rPr lang="en-US" altLang="zh-CN" sz="3600">
                <a:solidFill>
                  <a:schemeClr val="tx1"/>
                </a:solidFill>
              </a:rPr>
              <a:t>--</a:t>
            </a:r>
            <a:r>
              <a:rPr lang="zh-CN" altLang="en-US" sz="3600">
                <a:solidFill>
                  <a:srgbClr val="FF0000"/>
                </a:solidFill>
              </a:rPr>
              <a:t>我的学校云</a:t>
            </a:r>
            <a:r>
              <a:rPr lang="zh-CN" altLang="en-US" sz="3600">
                <a:solidFill>
                  <a:schemeClr val="tx1"/>
                </a:solidFill>
              </a:rPr>
              <a:t>。如果需要选择学习</a:t>
            </a:r>
            <a:r>
              <a:rPr lang="en-US" altLang="zh-CN" sz="3600">
                <a:solidFill>
                  <a:schemeClr val="tx1"/>
                </a:solidFill>
              </a:rPr>
              <a:t>SPOC</a:t>
            </a:r>
            <a:r>
              <a:rPr lang="zh-CN" altLang="en-US" sz="3600">
                <a:solidFill>
                  <a:schemeClr val="tx1"/>
                </a:solidFill>
              </a:rPr>
              <a:t>，请选择</a:t>
            </a:r>
            <a:r>
              <a:rPr lang="zh-CN" altLang="en-US" sz="3600">
                <a:solidFill>
                  <a:srgbClr val="FF0000"/>
                </a:solidFill>
              </a:rPr>
              <a:t>（</a:t>
            </a:r>
            <a:r>
              <a:rPr lang="zh-CN" altLang="en-US" sz="3600">
                <a:solidFill>
                  <a:srgbClr val="FF0000"/>
                </a:solidFill>
              </a:rPr>
              <a:t>学校专有课程）</a:t>
            </a:r>
            <a:r>
              <a:rPr lang="zh-CN" altLang="en-US" sz="3600">
                <a:solidFill>
                  <a:schemeClr val="tx1"/>
                </a:solidFill>
              </a:rPr>
              <a:t>，如果需要选择学习本校</a:t>
            </a:r>
            <a:r>
              <a:rPr lang="en-US" altLang="zh-CN" sz="3600">
                <a:solidFill>
                  <a:schemeClr val="tx1"/>
                </a:solidFill>
              </a:rPr>
              <a:t>MOOC</a:t>
            </a:r>
            <a:r>
              <a:rPr lang="zh-CN" altLang="en-US" sz="3600">
                <a:solidFill>
                  <a:schemeClr val="tx1"/>
                </a:solidFill>
              </a:rPr>
              <a:t>，请选择</a:t>
            </a:r>
            <a:r>
              <a:rPr lang="zh-CN" altLang="en-US" sz="3600">
                <a:solidFill>
                  <a:srgbClr val="FF0000"/>
                </a:solidFill>
              </a:rPr>
              <a:t>（课程）。</a:t>
            </a:r>
            <a:endParaRPr lang="zh-CN" altLang="en-US" sz="3600">
              <a:solidFill>
                <a:srgbClr val="FF0000"/>
              </a:solidFill>
            </a:endParaRPr>
          </a:p>
        </p:txBody>
      </p:sp>
      <p:pic>
        <p:nvPicPr>
          <p:cNvPr id="4" name="图片 3" descr="微信图片_201910092117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37450" y="1884045"/>
            <a:ext cx="5029200" cy="8799830"/>
          </a:xfrm>
          <a:prstGeom prst="rect">
            <a:avLst/>
          </a:prstGeom>
        </p:spPr>
      </p:pic>
      <p:pic>
        <p:nvPicPr>
          <p:cNvPr id="5" name="图片 4" descr="微信图片_201910092117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160" y="1883410"/>
            <a:ext cx="5029200" cy="88004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object 2"/>
          <p:cNvSpPr txBox="1">
            <a:spLocks noGrp="1"/>
          </p:cNvSpPr>
          <p:nvPr>
            <p:ph type="title"/>
          </p:nvPr>
        </p:nvSpPr>
        <p:spPr>
          <a:xfrm>
            <a:off x="3599815" y="1987550"/>
            <a:ext cx="13877925" cy="1027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3300" spc="-590" dirty="0">
                <a:solidFill>
                  <a:srgbClr val="FF0000"/>
                </a:solidFill>
              </a:rPr>
              <a:t>电脑端（</a:t>
            </a:r>
            <a:r>
              <a:rPr lang="en-US" altLang="zh-CN" sz="3300" spc="-590" dirty="0">
                <a:solidFill>
                  <a:srgbClr val="FF0000"/>
                </a:solidFill>
              </a:rPr>
              <a:t>PC</a:t>
            </a:r>
            <a:r>
              <a:rPr lang="zh-CN" altLang="en-US" sz="3300" spc="-590" dirty="0">
                <a:solidFill>
                  <a:srgbClr val="FF0000"/>
                </a:solidFill>
              </a:rPr>
              <a:t>）登录</a:t>
            </a:r>
            <a:br>
              <a:rPr lang="zh-CN" sz="3300" spc="-590" dirty="0">
                <a:solidFill>
                  <a:schemeClr val="tx1"/>
                </a:solidFill>
              </a:rPr>
            </a:br>
            <a:r>
              <a:rPr sz="3300" spc="-590" dirty="0">
                <a:solidFill>
                  <a:schemeClr val="tx1"/>
                </a:solidFill>
              </a:rPr>
              <a:t>第一步：登陆中国大学</a:t>
            </a:r>
            <a:r>
              <a:rPr sz="3300" spc="-484" dirty="0">
                <a:solidFill>
                  <a:schemeClr val="tx1"/>
                </a:solidFill>
              </a:rPr>
              <a:t>MOOC</a:t>
            </a:r>
            <a:r>
              <a:rPr sz="3300" spc="-590" dirty="0">
                <a:solidFill>
                  <a:schemeClr val="tx1"/>
                </a:solidFill>
              </a:rPr>
              <a:t>平台</a:t>
            </a:r>
            <a:r>
              <a:rPr sz="3300" spc="-380" dirty="0">
                <a:solidFill>
                  <a:schemeClr val="tx1"/>
                </a:solidFill>
              </a:rPr>
              <a:t> </a:t>
            </a:r>
            <a:r>
              <a:rPr sz="3300" u="heavy" spc="-20" dirty="0">
                <a:solidFill>
                  <a:schemeClr val="tx1"/>
                </a:solidFill>
                <a:uFill>
                  <a:solidFill>
                    <a:srgbClr val="004D7F"/>
                  </a:solidFill>
                </a:uFill>
                <a:latin typeface="Calibri" panose="020F0502020204030204"/>
                <a:cs typeface="Calibri" panose="020F0502020204030204"/>
                <a:hlinkClick r:id="rId1"/>
              </a:rPr>
              <a:t>http://www.icourse163.org</a:t>
            </a:r>
            <a:endParaRPr lang="zh-CN" sz="3300" u="heavy" spc="-20" dirty="0">
              <a:solidFill>
                <a:schemeClr val="tx1"/>
              </a:solidFill>
              <a:uFill>
                <a:solidFill>
                  <a:srgbClr val="004D7F"/>
                </a:solidFill>
              </a:uFill>
              <a:latin typeface="Calibri" panose="020F0502020204030204"/>
              <a:cs typeface="Calibri" panose="020F0502020204030204"/>
              <a:hlinkClick r:id="rId1"/>
            </a:endParaRPr>
          </a:p>
        </p:txBody>
      </p:sp>
      <p:sp>
        <p:nvSpPr>
          <p:cNvPr id="1048599" name="object 4"/>
          <p:cNvSpPr/>
          <p:nvPr/>
        </p:nvSpPr>
        <p:spPr>
          <a:xfrm>
            <a:off x="16789384" y="4370285"/>
            <a:ext cx="529590" cy="495300"/>
          </a:xfrm>
          <a:custGeom>
            <a:avLst/>
            <a:gdLst/>
            <a:ahLst/>
            <a:cxnLst/>
            <a:rect l="l" t="t" r="r" b="b"/>
            <a:pathLst>
              <a:path w="529590" h="495300">
                <a:moveTo>
                  <a:pt x="0" y="0"/>
                </a:moveTo>
                <a:lnTo>
                  <a:pt x="529459" y="0"/>
                </a:lnTo>
                <a:lnTo>
                  <a:pt x="529459" y="494749"/>
                </a:lnTo>
                <a:lnTo>
                  <a:pt x="0" y="494749"/>
                </a:lnTo>
                <a:lnTo>
                  <a:pt x="0" y="0"/>
                </a:lnTo>
                <a:close/>
              </a:path>
            </a:pathLst>
          </a:custGeom>
          <a:ln w="73296">
            <a:solidFill>
              <a:srgbClr val="EE220C"/>
            </a:solidFill>
          </a:ln>
        </p:spPr>
        <p:txBody>
          <a:bodyPr wrap="square" lIns="0" tIns="0" rIns="0" bIns="0" rtlCol="0"/>
          <a:p/>
        </p:txBody>
      </p:sp>
      <p:pic>
        <p:nvPicPr>
          <p:cNvPr id="2097152" name="图片 4" descr="360截图201909081807444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835" y="3380105"/>
            <a:ext cx="14829155" cy="720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object 2"/>
          <p:cNvSpPr txBox="1">
            <a:spLocks noGrp="1"/>
          </p:cNvSpPr>
          <p:nvPr>
            <p:ph type="title"/>
          </p:nvPr>
        </p:nvSpPr>
        <p:spPr>
          <a:xfrm>
            <a:off x="2036445" y="1743710"/>
            <a:ext cx="15136495" cy="2043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600" dirty="0">
                <a:solidFill>
                  <a:schemeClr val="tx1"/>
                </a:solidFill>
              </a:rPr>
              <a:t>第二步：完成</a:t>
            </a:r>
            <a:r>
              <a:rPr lang="zh-CN" sz="3300" spc="-600" dirty="0">
                <a:solidFill>
                  <a:schemeClr val="tx1"/>
                </a:solidFill>
              </a:rPr>
              <a:t>登录，</a:t>
            </a:r>
            <a:r>
              <a:rPr lang="zh-CN" sz="3300" spc="-600" dirty="0">
                <a:solidFill>
                  <a:srgbClr val="FF0000"/>
                </a:solidFill>
              </a:rPr>
              <a:t>在手机端已经登录学习过的同学，使用原有账号直接登录即可</a:t>
            </a:r>
            <a:r>
              <a:rPr lang="zh-CN" sz="3300" spc="-600" dirty="0">
                <a:solidFill>
                  <a:schemeClr val="tx1"/>
                </a:solidFill>
              </a:rPr>
              <a:t>，未登录过的同学，</a:t>
            </a:r>
            <a:r>
              <a:rPr lang="zh-CN" sz="3300" spc="-600" dirty="0">
                <a:solidFill>
                  <a:schemeClr val="tx1"/>
                </a:solidFill>
                <a:sym typeface="+mn-ea"/>
              </a:rPr>
              <a:t>选择手机号码、</a:t>
            </a:r>
            <a:r>
              <a:rPr lang="en-US" altLang="zh-CN" sz="3300" spc="-600" dirty="0">
                <a:solidFill>
                  <a:schemeClr val="tx1"/>
                </a:solidFill>
                <a:sym typeface="+mn-ea"/>
              </a:rPr>
              <a:t>QQ</a:t>
            </a:r>
            <a:r>
              <a:rPr lang="zh-CN" altLang="en-US" sz="3300" spc="-600" dirty="0">
                <a:solidFill>
                  <a:schemeClr val="tx1"/>
                </a:solidFill>
                <a:sym typeface="+mn-ea"/>
              </a:rPr>
              <a:t>、微信任一方式直接登录，</a:t>
            </a:r>
            <a:r>
              <a:rPr lang="zh-CN" altLang="en-US" sz="3300" spc="-600" dirty="0">
                <a:solidFill>
                  <a:srgbClr val="FF0000"/>
                </a:solidFill>
                <a:sym typeface="+mn-ea"/>
              </a:rPr>
              <a:t>注意不需注册，直接登录。</a:t>
            </a:r>
            <a:r>
              <a:rPr lang="zh-CN" altLang="en-US" sz="3300" spc="-600" dirty="0">
                <a:solidFill>
                  <a:schemeClr val="tx1"/>
                </a:solidFill>
                <a:sym typeface="+mn-ea"/>
              </a:rPr>
              <a:t>其他登录方式不要考虑。</a:t>
            </a:r>
            <a:r>
              <a:rPr lang="zh-CN" altLang="en-US" sz="3300" spc="-600" dirty="0">
                <a:solidFill>
                  <a:srgbClr val="C00000"/>
                </a:solidFill>
              </a:rPr>
              <a:t>非常重要：</a:t>
            </a:r>
            <a:r>
              <a:rPr lang="zh-CN" altLang="en-US" sz="3300" spc="-600" dirty="0">
                <a:solidFill>
                  <a:schemeClr val="tx1"/>
                </a:solidFill>
              </a:rPr>
              <a:t>多位同学在同一台电脑登录中国大学MOOC账号的，每次登录前，上一位必须先点击退出登录后，下一位再进行登录。</a:t>
            </a:r>
            <a:endParaRPr lang="zh-CN" altLang="en-US" sz="3300" spc="-600" dirty="0">
              <a:solidFill>
                <a:schemeClr val="tx1"/>
              </a:solidFill>
            </a:endParaRPr>
          </a:p>
        </p:txBody>
      </p:sp>
      <p:sp>
        <p:nvSpPr>
          <p:cNvPr id="1048601" name="object 5"/>
          <p:cNvSpPr/>
          <p:nvPr/>
        </p:nvSpPr>
        <p:spPr>
          <a:xfrm>
            <a:off x="5545505" y="7590832"/>
            <a:ext cx="529590" cy="495300"/>
          </a:xfrm>
          <a:custGeom>
            <a:avLst/>
            <a:gdLst/>
            <a:ahLst/>
            <a:cxnLst/>
            <a:rect l="l" t="t" r="r" b="b"/>
            <a:pathLst>
              <a:path w="529589" h="495300">
                <a:moveTo>
                  <a:pt x="0" y="0"/>
                </a:moveTo>
                <a:lnTo>
                  <a:pt x="529459" y="0"/>
                </a:lnTo>
                <a:lnTo>
                  <a:pt x="529459" y="494749"/>
                </a:lnTo>
                <a:lnTo>
                  <a:pt x="0" y="494749"/>
                </a:lnTo>
                <a:lnTo>
                  <a:pt x="0" y="0"/>
                </a:lnTo>
                <a:close/>
              </a:path>
            </a:pathLst>
          </a:custGeom>
          <a:ln w="73296">
            <a:solidFill>
              <a:srgbClr val="EE220C"/>
            </a:solidFill>
          </a:ln>
        </p:spPr>
        <p:txBody>
          <a:bodyPr wrap="square" lIns="0" tIns="0" rIns="0" bIns="0" rtlCol="0"/>
          <a:p/>
        </p:txBody>
      </p:sp>
      <p:pic>
        <p:nvPicPr>
          <p:cNvPr id="2097153" name="图片 6" descr="360截图201909081521005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8670" y="3912235"/>
            <a:ext cx="12781915" cy="6480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object 2"/>
          <p:cNvSpPr txBox="1">
            <a:spLocks noGrp="1"/>
          </p:cNvSpPr>
          <p:nvPr>
            <p:ph type="title"/>
          </p:nvPr>
        </p:nvSpPr>
        <p:spPr>
          <a:xfrm>
            <a:off x="6068695" y="1987550"/>
            <a:ext cx="6057265" cy="519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509" dirty="0">
                <a:solidFill>
                  <a:schemeClr val="tx1"/>
                </a:solidFill>
              </a:rPr>
              <a:t>第</a:t>
            </a:r>
            <a:r>
              <a:rPr lang="zh-CN" sz="3300" spc="-509" dirty="0">
                <a:solidFill>
                  <a:schemeClr val="tx1"/>
                </a:solidFill>
              </a:rPr>
              <a:t>三</a:t>
            </a:r>
            <a:r>
              <a:rPr sz="3300" spc="-509" dirty="0">
                <a:solidFill>
                  <a:schemeClr val="tx1"/>
                </a:solidFill>
              </a:rPr>
              <a:t>步：开通账号</a:t>
            </a:r>
            <a:r>
              <a:rPr sz="3300" spc="-225" dirty="0">
                <a:solidFill>
                  <a:schemeClr val="tx1"/>
                </a:solidFill>
              </a:rPr>
              <a:t>/</a:t>
            </a:r>
            <a:r>
              <a:rPr sz="3300" spc="-509" dirty="0">
                <a:solidFill>
                  <a:schemeClr val="tx1"/>
                </a:solidFill>
              </a:rPr>
              <a:t>绑定已有账号</a:t>
            </a:r>
            <a:endParaRPr sz="3300" spc="-509" dirty="0">
              <a:solidFill>
                <a:schemeClr val="tx1"/>
              </a:solidFill>
            </a:endParaRPr>
          </a:p>
        </p:txBody>
      </p:sp>
      <p:sp>
        <p:nvSpPr>
          <p:cNvPr id="1048603" name="object 3"/>
          <p:cNvSpPr/>
          <p:nvPr/>
        </p:nvSpPr>
        <p:spPr>
          <a:xfrm>
            <a:off x="3223260" y="2743200"/>
            <a:ext cx="13028930" cy="597598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048604" name="object 4"/>
          <p:cNvSpPr/>
          <p:nvPr/>
        </p:nvSpPr>
        <p:spPr>
          <a:xfrm>
            <a:off x="6206525" y="4496985"/>
            <a:ext cx="5920105" cy="1542415"/>
          </a:xfrm>
          <a:custGeom>
            <a:avLst/>
            <a:gdLst/>
            <a:ahLst/>
            <a:cxnLst/>
            <a:rect l="l" t="t" r="r" b="b"/>
            <a:pathLst>
              <a:path w="5920105" h="1542414">
                <a:moveTo>
                  <a:pt x="0" y="0"/>
                </a:moveTo>
                <a:lnTo>
                  <a:pt x="5919814" y="0"/>
                </a:lnTo>
                <a:lnTo>
                  <a:pt x="5919814" y="1542321"/>
                </a:lnTo>
                <a:lnTo>
                  <a:pt x="0" y="1542321"/>
                </a:lnTo>
                <a:lnTo>
                  <a:pt x="0" y="0"/>
                </a:lnTo>
                <a:close/>
              </a:path>
            </a:pathLst>
          </a:custGeom>
          <a:ln w="73296">
            <a:solidFill>
              <a:srgbClr val="EE220C"/>
            </a:solidFill>
          </a:ln>
        </p:spPr>
        <p:txBody>
          <a:bodyPr wrap="square" lIns="0" tIns="0" rIns="0" bIns="0" rtlCol="0"/>
          <a:p/>
        </p:txBody>
      </p:sp>
      <p:sp>
        <p:nvSpPr>
          <p:cNvPr id="1048605" name="object 5"/>
          <p:cNvSpPr/>
          <p:nvPr/>
        </p:nvSpPr>
        <p:spPr>
          <a:xfrm>
            <a:off x="4533424" y="8929976"/>
            <a:ext cx="9570085" cy="1558290"/>
          </a:xfrm>
          <a:custGeom>
            <a:avLst/>
            <a:gdLst/>
            <a:ahLst/>
            <a:cxnLst/>
            <a:rect l="l" t="t" r="r" b="b"/>
            <a:pathLst>
              <a:path w="9570085" h="1558290">
                <a:moveTo>
                  <a:pt x="0" y="0"/>
                </a:moveTo>
                <a:lnTo>
                  <a:pt x="9569734" y="0"/>
                </a:lnTo>
                <a:lnTo>
                  <a:pt x="9569734" y="1557922"/>
                </a:lnTo>
                <a:lnTo>
                  <a:pt x="0" y="1557922"/>
                </a:lnTo>
                <a:lnTo>
                  <a:pt x="0" y="0"/>
                </a:lnTo>
                <a:close/>
              </a:path>
            </a:pathLst>
          </a:custGeom>
          <a:ln w="20941">
            <a:solidFill>
              <a:srgbClr val="EE220C"/>
            </a:solidFill>
          </a:ln>
        </p:spPr>
        <p:txBody>
          <a:bodyPr wrap="square" lIns="0" tIns="0" rIns="0" bIns="0" rtlCol="0"/>
          <a:p/>
        </p:txBody>
      </p:sp>
      <p:sp>
        <p:nvSpPr>
          <p:cNvPr id="1048606" name="object 6"/>
          <p:cNvSpPr txBox="1"/>
          <p:nvPr/>
        </p:nvSpPr>
        <p:spPr>
          <a:xfrm>
            <a:off x="4533424" y="8929976"/>
            <a:ext cx="9570085" cy="1143635"/>
          </a:xfrm>
          <a:prstGeom prst="rect">
            <a:avLst/>
          </a:prstGeom>
          <a:ln w="20941">
            <a:solidFill>
              <a:srgbClr val="EE220C"/>
            </a:solidFill>
          </a:ln>
        </p:spPr>
        <p:txBody>
          <a:bodyPr vert="horz" wrap="square" lIns="0" tIns="2540" rIns="0" bIns="0" rtlCol="0">
            <a:spAutoFit/>
          </a:bodyPr>
          <a:p>
            <a:pPr marL="73660">
              <a:lnSpc>
                <a:spcPts val="2975"/>
              </a:lnSpc>
              <a:spcBef>
                <a:spcPts val="20"/>
              </a:spcBef>
            </a:pPr>
            <a:r>
              <a:rPr sz="2550" b="1" spc="-455" dirty="0">
                <a:solidFill>
                  <a:srgbClr val="EE220C"/>
                </a:solidFill>
                <a:latin typeface="Microsoft JhengHei" panose="020B0604030504040204" charset="-120"/>
                <a:cs typeface="Microsoft JhengHei" panose="020B0604030504040204" charset="-120"/>
              </a:rPr>
              <a:t>非常重要！</a:t>
            </a:r>
            <a:endParaRPr sz="255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73660">
              <a:lnSpc>
                <a:spcPts val="2885"/>
              </a:lnSpc>
            </a:pPr>
            <a:r>
              <a:rPr sz="2550" spc="-434" dirty="0">
                <a:solidFill>
                  <a:srgbClr val="EE220C"/>
                </a:solidFill>
                <a:latin typeface="PMingLiU" panose="02020500000000000000" charset="-120"/>
                <a:cs typeface="PMingLiU" panose="02020500000000000000" charset="-120"/>
              </a:rPr>
              <a:t>如果</a:t>
            </a:r>
            <a:r>
              <a:rPr lang="zh-CN" sz="2550" spc="-434" dirty="0">
                <a:solidFill>
                  <a:srgbClr val="EE220C"/>
                </a:solidFill>
                <a:latin typeface="PMingLiU" panose="02020500000000000000" charset="-120"/>
                <a:cs typeface="PMingLiU" panose="02020500000000000000" charset="-120"/>
              </a:rPr>
              <a:t>已经登录</a:t>
            </a:r>
            <a:r>
              <a:rPr sz="2550" spc="-434" dirty="0">
                <a:solidFill>
                  <a:srgbClr val="EE220C"/>
                </a:solidFill>
                <a:latin typeface="PMingLiU" panose="02020500000000000000" charset="-120"/>
                <a:cs typeface="PMingLiU" panose="02020500000000000000" charset="-120"/>
              </a:rPr>
              <a:t>过中国大学</a:t>
            </a:r>
            <a:r>
              <a:rPr sz="2550" spc="-330" dirty="0">
                <a:solidFill>
                  <a:srgbClr val="EE220C"/>
                </a:solidFill>
                <a:latin typeface="PMingLiU" panose="02020500000000000000" charset="-120"/>
                <a:cs typeface="PMingLiU" panose="02020500000000000000" charset="-120"/>
              </a:rPr>
              <a:t>MOOC，</a:t>
            </a:r>
            <a:r>
              <a:rPr sz="2550" spc="-434" dirty="0">
                <a:solidFill>
                  <a:srgbClr val="EE220C"/>
                </a:solidFill>
                <a:latin typeface="PMingLiU" panose="02020500000000000000" charset="-120"/>
                <a:cs typeface="PMingLiU" panose="02020500000000000000" charset="-120"/>
              </a:rPr>
              <a:t>绑定已有的账号，可以实现同步。</a:t>
            </a:r>
            <a:endParaRPr sz="2550">
              <a:latin typeface="PMingLiU" panose="02020500000000000000" charset="-120"/>
              <a:cs typeface="PMingLiU" panose="02020500000000000000" charset="-120"/>
            </a:endParaRPr>
          </a:p>
          <a:p>
            <a:pPr marL="73660" marR="287655">
              <a:lnSpc>
                <a:spcPts val="2890"/>
              </a:lnSpc>
              <a:spcBef>
                <a:spcPts val="150"/>
              </a:spcBef>
            </a:pPr>
            <a:r>
              <a:rPr sz="2550" spc="-415" dirty="0">
                <a:solidFill>
                  <a:srgbClr val="EE220C"/>
                </a:solidFill>
                <a:latin typeface="PMingLiU" panose="02020500000000000000" charset="-120"/>
                <a:cs typeface="PMingLiU" panose="02020500000000000000" charset="-120"/>
              </a:rPr>
              <a:t>（之前已经在中国大学</a:t>
            </a:r>
            <a:r>
              <a:rPr sz="2550" spc="-295" dirty="0">
                <a:solidFill>
                  <a:srgbClr val="EE220C"/>
                </a:solidFill>
                <a:latin typeface="PMingLiU" panose="02020500000000000000" charset="-120"/>
                <a:cs typeface="PMingLiU" panose="02020500000000000000" charset="-120"/>
              </a:rPr>
              <a:t>MOOC</a:t>
            </a:r>
            <a:r>
              <a:rPr sz="2550" spc="-415" dirty="0">
                <a:solidFill>
                  <a:srgbClr val="EE220C"/>
                </a:solidFill>
                <a:latin typeface="PMingLiU" panose="02020500000000000000" charset="-120"/>
                <a:cs typeface="PMingLiU" panose="02020500000000000000" charset="-120"/>
              </a:rPr>
              <a:t>平台</a:t>
            </a:r>
            <a:r>
              <a:rPr lang="zh-CN" sz="2550" spc="-415" dirty="0">
                <a:solidFill>
                  <a:srgbClr val="EE220C"/>
                </a:solidFill>
                <a:latin typeface="PMingLiU" panose="02020500000000000000" charset="-120"/>
                <a:cs typeface="PMingLiU" panose="02020500000000000000" charset="-120"/>
              </a:rPr>
              <a:t>登录</a:t>
            </a:r>
            <a:r>
              <a:rPr sz="2550" spc="-440" dirty="0">
                <a:solidFill>
                  <a:srgbClr val="EE220C"/>
                </a:solidFill>
                <a:latin typeface="PMingLiU" panose="02020500000000000000" charset="-120"/>
                <a:cs typeface="PMingLiU" panose="02020500000000000000" charset="-120"/>
              </a:rPr>
              <a:t>学习过的同学</a:t>
            </a:r>
            <a:r>
              <a:rPr lang="zh-CN" sz="2550" spc="-440" dirty="0">
                <a:solidFill>
                  <a:srgbClr val="EE220C"/>
                </a:solidFill>
                <a:latin typeface="PMingLiU" panose="02020500000000000000" charset="-120"/>
                <a:cs typeface="PMingLiU" panose="02020500000000000000" charset="-120"/>
              </a:rPr>
              <a:t>，</a:t>
            </a:r>
            <a:r>
              <a:rPr sz="2550" spc="-440" dirty="0">
                <a:solidFill>
                  <a:srgbClr val="EE220C"/>
                </a:solidFill>
                <a:latin typeface="PMingLiU" panose="02020500000000000000" charset="-120"/>
                <a:cs typeface="PMingLiU" panose="02020500000000000000" charset="-120"/>
              </a:rPr>
              <a:t>请选 </a:t>
            </a:r>
            <a:r>
              <a:rPr sz="2550" spc="-455" dirty="0">
                <a:solidFill>
                  <a:srgbClr val="EE220C"/>
                </a:solidFill>
                <a:latin typeface="PMingLiU" panose="02020500000000000000" charset="-120"/>
                <a:cs typeface="PMingLiU" panose="02020500000000000000" charset="-120"/>
              </a:rPr>
              <a:t>择绑定已有账号）</a:t>
            </a:r>
            <a:endParaRPr sz="255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1048607" name="object 7"/>
          <p:cNvSpPr/>
          <p:nvPr/>
        </p:nvSpPr>
        <p:spPr>
          <a:xfrm>
            <a:off x="7955736" y="5697704"/>
            <a:ext cx="0" cy="3210560"/>
          </a:xfrm>
          <a:custGeom>
            <a:avLst/>
            <a:gdLst/>
            <a:ahLst/>
            <a:cxnLst/>
            <a:rect l="l" t="t" r="r" b="b"/>
            <a:pathLst>
              <a:path h="3210559">
                <a:moveTo>
                  <a:pt x="0" y="0"/>
                </a:moveTo>
                <a:lnTo>
                  <a:pt x="0" y="3210099"/>
                </a:lnTo>
              </a:path>
            </a:pathLst>
          </a:custGeom>
          <a:ln w="62825">
            <a:solidFill>
              <a:srgbClr val="EE220C"/>
            </a:solidFill>
          </a:ln>
        </p:spPr>
        <p:txBody>
          <a:bodyPr wrap="square" lIns="0" tIns="0" rIns="0" bIns="0" rtlCol="0"/>
          <a:p/>
        </p:txBody>
      </p:sp>
      <p:sp>
        <p:nvSpPr>
          <p:cNvPr id="1048608" name="object 8"/>
          <p:cNvSpPr/>
          <p:nvPr/>
        </p:nvSpPr>
        <p:spPr>
          <a:xfrm>
            <a:off x="7830084" y="8876391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59" h="251459">
                <a:moveTo>
                  <a:pt x="251301" y="0"/>
                </a:moveTo>
                <a:lnTo>
                  <a:pt x="0" y="0"/>
                </a:lnTo>
                <a:lnTo>
                  <a:pt x="125650" y="251301"/>
                </a:lnTo>
                <a:lnTo>
                  <a:pt x="251301" y="0"/>
                </a:lnTo>
                <a:close/>
              </a:path>
            </a:pathLst>
          </a:custGeom>
          <a:solidFill>
            <a:srgbClr val="EE220C"/>
          </a:solid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/>
      <p:sp>
        <p:nvSpPr>
          <p:cNvPr id="1048614" name="object 2"/>
          <p:cNvSpPr txBox="1">
            <a:spLocks noGrp="1"/>
          </p:cNvSpPr>
          <p:nvPr>
            <p:ph type="title"/>
          </p:nvPr>
        </p:nvSpPr>
        <p:spPr>
          <a:xfrm>
            <a:off x="3195955" y="1987550"/>
            <a:ext cx="13122910" cy="1497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sz="33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四</a:t>
            </a:r>
            <a:r>
              <a:rPr sz="33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步：完善个人信息</a:t>
            </a:r>
            <a:r>
              <a:rPr lang="zh-CN" sz="33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sz="3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  <a:sym typeface="+mn-ea"/>
              </a:rPr>
              <a:t>把鼠标放在右上角小头像处，点击设置，昵称统一设置为</a:t>
            </a:r>
            <a:r>
              <a:rPr lang="en-US" altLang="zh-CN" sz="33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  <a:sym typeface="+mn-ea"/>
              </a:rPr>
              <a:t>19</a:t>
            </a:r>
            <a:r>
              <a:rPr lang="zh-CN" altLang="en-US" sz="33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  <a:sym typeface="+mn-ea"/>
              </a:rPr>
              <a:t>级</a:t>
            </a:r>
            <a:r>
              <a:rPr lang="en-US" altLang="zh-CN" sz="33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  <a:sym typeface="+mn-ea"/>
              </a:rPr>
              <a:t>+</a:t>
            </a:r>
            <a:r>
              <a:rPr lang="zh-CN" altLang="en-US" sz="33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  <a:sym typeface="+mn-ea"/>
              </a:rPr>
              <a:t>专业班级</a:t>
            </a:r>
            <a:r>
              <a:rPr lang="en-US" altLang="zh-CN" sz="33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  <a:sym typeface="+mn-ea"/>
              </a:rPr>
              <a:t>+</a:t>
            </a:r>
            <a:r>
              <a:rPr lang="zh-CN" altLang="en-US" sz="33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  <a:sym typeface="+mn-ea"/>
              </a:rPr>
              <a:t>姓名</a:t>
            </a:r>
            <a:r>
              <a:rPr lang="zh-CN" altLang="en-US" sz="3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  <a:sym typeface="+mn-ea"/>
              </a:rPr>
              <a:t>，绑定</a:t>
            </a:r>
            <a:r>
              <a:rPr lang="zh-CN" altLang="en-US" sz="33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  <a:sym typeface="+mn-ea"/>
              </a:rPr>
              <a:t>常用邮箱</a:t>
            </a:r>
            <a:r>
              <a:rPr lang="zh-CN" altLang="en-US" sz="3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  <a:sym typeface="+mn-ea"/>
              </a:rPr>
              <a:t>，以及</a:t>
            </a:r>
            <a:r>
              <a:rPr lang="zh-CN" altLang="en-US" sz="33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  <a:sym typeface="+mn-ea"/>
              </a:rPr>
              <a:t>真实姓名</a:t>
            </a:r>
            <a:r>
              <a:rPr lang="zh-CN" altLang="en-US" sz="33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  <a:sym typeface="+mn-ea"/>
              </a:rPr>
              <a:t>。设置号后记得点击保存。</a:t>
            </a:r>
            <a:endParaRPr lang="zh-CN" altLang="en-US" sz="33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Calibri" panose="020F0502020204030204"/>
              <a:sym typeface="+mn-ea"/>
            </a:endParaRPr>
          </a:p>
        </p:txBody>
      </p:sp>
      <p:pic>
        <p:nvPicPr>
          <p:cNvPr id="2097154" name="图片 5" descr="360截图201909081856478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7045" y="3710305"/>
            <a:ext cx="13122275" cy="65487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object 2"/>
          <p:cNvSpPr txBox="1">
            <a:spLocks noGrp="1"/>
          </p:cNvSpPr>
          <p:nvPr>
            <p:ph type="title"/>
          </p:nvPr>
        </p:nvSpPr>
        <p:spPr>
          <a:xfrm>
            <a:off x="3264535" y="1504950"/>
            <a:ext cx="11324590" cy="1027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509" dirty="0">
                <a:solidFill>
                  <a:schemeClr val="tx1"/>
                </a:solidFill>
              </a:rPr>
              <a:t>第</a:t>
            </a:r>
            <a:r>
              <a:rPr lang="zh-CN" sz="3300" spc="-509" dirty="0">
                <a:solidFill>
                  <a:schemeClr val="tx1"/>
                </a:solidFill>
              </a:rPr>
              <a:t>五</a:t>
            </a:r>
            <a:r>
              <a:rPr sz="3300" spc="-509" dirty="0">
                <a:solidFill>
                  <a:schemeClr val="tx1"/>
                </a:solidFill>
              </a:rPr>
              <a:t>步：</a:t>
            </a:r>
            <a:r>
              <a:rPr lang="zh-CN" sz="3300" spc="-509" dirty="0">
                <a:solidFill>
                  <a:schemeClr val="tx1"/>
                </a:solidFill>
              </a:rPr>
              <a:t>学校云认证点击学校云进行认证，输入学校名称“中南大学”、学号、姓名、验证码进行认证。</a:t>
            </a:r>
            <a:endParaRPr lang="zh-CN" sz="3300" spc="-509" dirty="0">
              <a:solidFill>
                <a:schemeClr val="tx1"/>
              </a:solidFill>
            </a:endParaRPr>
          </a:p>
        </p:txBody>
      </p:sp>
      <p:pic>
        <p:nvPicPr>
          <p:cNvPr id="2097155" name="图片 6" descr="360截图201909081820248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5750" y="2891790"/>
            <a:ext cx="13563600" cy="6594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/>
      <p:pic>
        <p:nvPicPr>
          <p:cNvPr id="2097156" name="图片 3" descr="360截图201909081828505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2910" y="2796540"/>
            <a:ext cx="13975080" cy="7430135"/>
          </a:xfrm>
          <a:prstGeom prst="rect">
            <a:avLst/>
          </a:prstGeom>
        </p:spPr>
      </p:pic>
      <p:sp>
        <p:nvSpPr>
          <p:cNvPr id="1048616" name="文本框 4"/>
          <p:cNvSpPr txBox="1"/>
          <p:nvPr/>
        </p:nvSpPr>
        <p:spPr>
          <a:xfrm>
            <a:off x="3179445" y="1517650"/>
            <a:ext cx="130600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3600" b="1" spc="-509" dirty="0">
                <a:latin typeface="+mj-ea"/>
                <a:ea typeface="+mj-ea"/>
                <a:cs typeface="+mj-ea"/>
                <a:sym typeface="+mn-ea"/>
              </a:rPr>
              <a:t>第</a:t>
            </a:r>
            <a:r>
              <a:rPr lang="zh-CN" sz="3600" b="1" spc="-509" dirty="0">
                <a:latin typeface="+mj-ea"/>
                <a:ea typeface="+mj-ea"/>
                <a:cs typeface="+mj-ea"/>
                <a:sym typeface="+mn-ea"/>
              </a:rPr>
              <a:t>五</a:t>
            </a:r>
            <a:r>
              <a:rPr sz="3600" b="1" spc="-509" dirty="0">
                <a:latin typeface="+mj-ea"/>
                <a:ea typeface="+mj-ea"/>
                <a:cs typeface="+mj-ea"/>
                <a:sym typeface="+mn-ea"/>
              </a:rPr>
              <a:t>步：</a:t>
            </a:r>
            <a:r>
              <a:rPr lang="zh-CN" sz="3600" b="1" spc="-509" dirty="0">
                <a:latin typeface="+mj-ea"/>
                <a:ea typeface="+mj-ea"/>
                <a:cs typeface="+mj-ea"/>
                <a:sym typeface="+mn-ea"/>
              </a:rPr>
              <a:t>点击学生认证</a:t>
            </a:r>
            <a:endParaRPr lang="zh-CN" sz="3600" b="1" spc="-509" dirty="0">
              <a:latin typeface="+mj-ea"/>
              <a:ea typeface="+mj-ea"/>
              <a:cs typeface="+mj-ea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/>
      <p:pic>
        <p:nvPicPr>
          <p:cNvPr id="2097157" name="图片 4"/>
          <p:cNvPicPr/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806575" y="3050540"/>
            <a:ext cx="14860270" cy="7383145"/>
          </a:xfrm>
          <a:prstGeom prst="rect">
            <a:avLst/>
          </a:prstGeom>
          <a:ln>
            <a:noFill/>
          </a:ln>
        </p:spPr>
      </p:pic>
      <p:sp>
        <p:nvSpPr>
          <p:cNvPr id="1048617" name="文本框 3"/>
          <p:cNvSpPr txBox="1"/>
          <p:nvPr/>
        </p:nvSpPr>
        <p:spPr>
          <a:xfrm>
            <a:off x="3255645" y="2041525"/>
            <a:ext cx="7625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3600" b="1" spc="-509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第五步：输入学校名称“</a:t>
            </a:r>
            <a:r>
              <a:rPr lang="en-US" altLang="zh-CN" sz="3600" b="1" spc="-509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XX</a:t>
            </a:r>
            <a:r>
              <a:rPr lang="zh-CN" sz="3600" b="1" spc="-509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大学”、学号。</a:t>
            </a:r>
            <a:endParaRPr lang="zh-CN" altLang="en-US" sz="3600" b="1" spc="-509" dirty="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/>
      <p:pic>
        <p:nvPicPr>
          <p:cNvPr id="2097158" name="图片 6"/>
          <p:cNvPicPr/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881505" y="2996565"/>
            <a:ext cx="14805025" cy="6534150"/>
          </a:xfrm>
          <a:prstGeom prst="rect">
            <a:avLst/>
          </a:prstGeom>
          <a:ln>
            <a:noFill/>
          </a:ln>
        </p:spPr>
      </p:pic>
      <p:sp>
        <p:nvSpPr>
          <p:cNvPr id="1048618" name="文本框 3"/>
          <p:cNvSpPr txBox="1"/>
          <p:nvPr/>
        </p:nvSpPr>
        <p:spPr>
          <a:xfrm>
            <a:off x="2097405" y="1821180"/>
            <a:ext cx="11459845" cy="1158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+mj-ea"/>
                <a:ea typeface="+mj-ea"/>
                <a:cs typeface="+mj-ea"/>
              </a:rPr>
              <a:t>第五步：请同学们注意，输入姓名、认证码，认证码不要输入身份证后六位，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  <a:cs typeface="+mj-ea"/>
              </a:rPr>
              <a:t>认证码统一设置为111111</a:t>
            </a:r>
            <a:r>
              <a:rPr lang="zh-CN" altLang="en-US" sz="36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。</a:t>
            </a:r>
            <a:endParaRPr lang="zh-CN" altLang="en-US" sz="3600" b="1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4D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953</Words>
  <Application>WPS 演示</Application>
  <PresentationFormat/>
  <Paragraphs>39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Microsoft JhengHei</vt:lpstr>
      <vt:lpstr>Calibri</vt:lpstr>
      <vt:lpstr>PMingLiU</vt:lpstr>
      <vt:lpstr>微软雅黑</vt:lpstr>
      <vt:lpstr>Arial Unicode MS</vt:lpstr>
      <vt:lpstr>Calibri</vt:lpstr>
      <vt:lpstr>Office Theme</vt:lpstr>
      <vt:lpstr>学生账号登陆流程</vt:lpstr>
      <vt:lpstr>第一步：登陆中国大学MOOC平台 http://www.icourse163.org</vt:lpstr>
      <vt:lpstr>第二步：完成登陆，已经注册学习过的同学，使用原有账号直接登陆即可，未注册过的同学，选择手机号+验证码登陆。非常重要：多位同学在同一台电脑登陆中国大学MOOC账号的，每次登陆前，上一位必须先点击退出登录后，下一位再进行登陆。</vt:lpstr>
      <vt:lpstr>第三步：开通账号/绑定已有账号</vt:lpstr>
      <vt:lpstr>第四步：完善个人信息，把鼠标放在右上角小头像处，点击设置，昵称统一设置为19级+专业班级+姓名，绑定常用邮箱，以及真实姓名。设置号后记得点击保存。</vt:lpstr>
      <vt:lpstr>第五步：学校云认证点击学校云进行认证，输入学校名称“中南大学”、学号、姓名、验证码进行认证。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学生账号登录流程</dc:title>
  <dc:creator>OC106</dc:creator>
  <cp:lastModifiedBy>暴风雨转暴风雪</cp:lastModifiedBy>
  <cp:revision>2</cp:revision>
  <dcterms:created xsi:type="dcterms:W3CDTF">2019-10-09T13:23:44Z</dcterms:created>
  <dcterms:modified xsi:type="dcterms:W3CDTF">2019-10-09T13:23:59Z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