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3"/>
    <p:sldId id="267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连磊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ED5-5A16-40D4-98FC-D6840DFBB9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jpe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3.jpe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631190"/>
          </a:xfrm>
        </p:spPr>
        <p:txBody>
          <a:bodyPr>
            <a:normAutofit fontScale="90000"/>
          </a:bodyPr>
          <a:p>
            <a:r>
              <a:rPr lang="zh-CN" altLang="zh-CN"/>
              <a:t>新</a:t>
            </a:r>
            <a:r>
              <a:rPr lang="en-US" altLang="zh-CN"/>
              <a:t>oa</a:t>
            </a:r>
            <a:r>
              <a:rPr lang="zh-CN" altLang="en-US"/>
              <a:t>系统使用培训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14375" y="3429000"/>
            <a:ext cx="7437120" cy="1472565"/>
          </a:xfrm>
        </p:spPr>
        <p:txBody>
          <a:bodyPr>
            <a:normAutofit fontScale="60000"/>
          </a:bodyPr>
          <a:p>
            <a:r>
              <a:rPr lang="en-US" altLang="zh-CN" sz="3600" b="1"/>
              <a:t>1.</a:t>
            </a:r>
            <a:r>
              <a:rPr lang="zh-CN" altLang="en-US" sz="3600" b="1"/>
              <a:t>手机端用户用游览器先扫描下载</a:t>
            </a:r>
            <a:endParaRPr lang="zh-CN" altLang="en-US" sz="3600" b="1"/>
          </a:p>
          <a:p>
            <a:r>
              <a:rPr lang="zh-CN" altLang="en-US" sz="3600" b="1"/>
              <a:t>下载安装</a:t>
            </a:r>
            <a:r>
              <a:rPr lang="en-US" altLang="zh-CN" sz="3600" b="1"/>
              <a:t>32</a:t>
            </a:r>
            <a:r>
              <a:rPr lang="zh-CN" altLang="en-US" sz="3600" b="1"/>
              <a:t>位的</a:t>
            </a:r>
            <a:endParaRPr lang="zh-CN" altLang="en-US" sz="3600" b="1"/>
          </a:p>
          <a:p>
            <a:r>
              <a:rPr lang="zh-CN" altLang="en-US" sz="3600" b="1"/>
              <a:t>或者软件商店下载</a:t>
            </a:r>
            <a:r>
              <a:rPr lang="en-US" altLang="zh-CN" sz="3600" b="1"/>
              <a:t>EMobile</a:t>
            </a:r>
            <a:endParaRPr lang="en-US" altLang="zh-CN" sz="36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52130" y="2836545"/>
            <a:ext cx="2923540" cy="3517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" y="1545590"/>
            <a:ext cx="8859520" cy="1325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zh-CN" sz="6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rPr>
              <a:t>第一部分用户</a:t>
            </a:r>
            <a:r>
              <a:rPr lang="zh-CN" altLang="zh-CN" sz="6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rPr>
              <a:t>如何下载</a:t>
            </a:r>
            <a:endParaRPr lang="zh-CN" altLang="zh-CN" sz="60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lt"/>
              <a:ea typeface="+mj-ea"/>
              <a:cs typeface="+mj-cs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2400" spc="20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948690"/>
            <a:ext cx="11303000" cy="5875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818" y="214290"/>
            <a:ext cx="10960137" cy="565173"/>
          </a:xfrm>
        </p:spPr>
        <p:txBody>
          <a:bodyPr/>
          <a:lstStyle/>
          <a:p>
            <a:r>
              <a:rPr lang="zh-CN" altLang="en-US" dirty="0"/>
              <a:t>流程模块介绍</a:t>
            </a:r>
            <a:endParaRPr lang="zh-CN" altLang="en-US" dirty="0"/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308610" y="2479675"/>
            <a:ext cx="1290955" cy="340360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298450" y="2479675"/>
            <a:ext cx="1374775" cy="3160395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对话气泡: 圆角矩形 7"/>
          <p:cNvSpPr/>
          <p:nvPr/>
        </p:nvSpPr>
        <p:spPr>
          <a:xfrm>
            <a:off x="3736975" y="3665855"/>
            <a:ext cx="4464685" cy="2951480"/>
          </a:xfrm>
          <a:prstGeom prst="wedgeRoundRectCallout">
            <a:avLst>
              <a:gd name="adj1" fmla="val -99188"/>
              <a:gd name="adj2" fmla="val -4175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新建流程：发起一个新流程的入口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待办事宜：等待需要我处理的流程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、已办事宜：我已提交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审批过的流程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、我的请求：由我发起的流程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、流程代理：将流程审批权限暂时赋权给其他人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、查询流程：通过条件查询我参与过的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、批量打印：批量打印流程表单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、流程监控：监控流程审批路径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400" dirty="0" smtClean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400" dirty="0">
                <a:latin typeface="微软雅黑" panose="020B0503020204020204" charset="-122"/>
                <a:cs typeface="微软雅黑" panose="020B0503020204020204" charset="-122"/>
              </a:rPr>
              <a:t>流程回收站：存放被删除的流程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后续</a:t>
            </a:r>
            <a:r>
              <a:rPr lang="zh-CN" altLang="en-US">
                <a:solidFill>
                  <a:srgbClr val="FF0000"/>
                </a:solidFill>
              </a:rPr>
              <a:t>见邵阳学院协同办公系统用户培训手册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245" y="1474470"/>
            <a:ext cx="9952355" cy="4335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手机端用户服务器输入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6485" y="1753235"/>
            <a:ext cx="2141220" cy="475932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341495" y="2522855"/>
            <a:ext cx="1955165" cy="26860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4845" y="252285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手动输入：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https://oamobile.hnsyu.net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3.</a:t>
            </a:r>
            <a:r>
              <a:rPr lang="zh-CN" altLang="en-US"/>
              <a:t>手机端用户系统登录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63550" y="1489710"/>
            <a:ext cx="9267825" cy="52038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7140575" y="3186430"/>
            <a:ext cx="3547745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82685" y="3797935"/>
            <a:ext cx="5088890" cy="654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输入四位数的工号，密码</a:t>
            </a:r>
            <a:endParaRPr lang="zh-CN" altLang="en-US"/>
          </a:p>
          <a:p>
            <a:r>
              <a:rPr lang="en-US" altLang="zh-CN"/>
              <a:t>Syxy123456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</a:t>
            </a:r>
            <a:r>
              <a:rPr lang="zh-CN" altLang="en-US"/>
              <a:t>电脑端用户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sym typeface="+mn-ea"/>
              </a:rPr>
              <a:t>打开浏览器，输入系统登录地址（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https://oa.hnsyu.net</a:t>
            </a:r>
            <a:r>
              <a:rPr lang="zh-CN" altLang="en-US" dirty="0" smtClean="0">
                <a:latin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sym typeface="+mn-ea"/>
              </a:rPr>
              <a:t>出现登录页面，填入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工号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sym typeface="+mn-ea"/>
              </a:rPr>
              <a:t>和 </a:t>
            </a:r>
            <a:r>
              <a:rPr lang="zh-CN" altLang="en-US" dirty="0" smtClean="0">
                <a:latin typeface="微软雅黑" panose="020B0503020204020204" charset="-122"/>
                <a:sym typeface="+mn-ea"/>
              </a:rPr>
              <a:t>初始密码：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Syxy123456</a:t>
            </a:r>
            <a:b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</a:br>
            <a:endParaRPr lang="zh-CN" altLang="en-US" b="1" i="1" dirty="0">
              <a:solidFill>
                <a:srgbClr val="FF0000"/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1490" y="1984375"/>
            <a:ext cx="9581515" cy="432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第二部分系统操作培训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具体见邵阳学院协同办公系统用户培训手册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7825" y="2127250"/>
            <a:ext cx="8869680" cy="3863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" y="869950"/>
            <a:ext cx="11599545" cy="521208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230429" y="287501"/>
            <a:ext cx="70683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latin typeface="+mn-ea"/>
              </a:rPr>
              <a:t>门户首页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1" name="对话气泡: 圆角矩形 20"/>
          <p:cNvSpPr/>
          <p:nvPr/>
        </p:nvSpPr>
        <p:spPr>
          <a:xfrm>
            <a:off x="7297420" y="869950"/>
            <a:ext cx="1233170" cy="475615"/>
          </a:xfrm>
          <a:prstGeom prst="wedgeRoundRectCallout">
            <a:avLst>
              <a:gd name="adj1" fmla="val 86096"/>
              <a:gd name="adj2" fmla="val 6255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个人信息</a:t>
            </a:r>
            <a:endParaRPr lang="zh-CN" altLang="en-US" sz="1400" dirty="0"/>
          </a:p>
        </p:txBody>
      </p:sp>
      <p:sp>
        <p:nvSpPr>
          <p:cNvPr id="23" name="对话气泡: 圆角矩形 22"/>
          <p:cNvSpPr/>
          <p:nvPr/>
        </p:nvSpPr>
        <p:spPr>
          <a:xfrm>
            <a:off x="5358765" y="1068070"/>
            <a:ext cx="1847215" cy="453390"/>
          </a:xfrm>
          <a:prstGeom prst="wedgeRoundRectCallout">
            <a:avLst>
              <a:gd name="adj1" fmla="val -90420"/>
              <a:gd name="adj2" fmla="val 2838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快捷搜索可查询信息</a:t>
            </a:r>
            <a:endParaRPr lang="zh-CN" altLang="en-US" sz="1400" dirty="0"/>
          </a:p>
        </p:txBody>
      </p:sp>
      <p:sp>
        <p:nvSpPr>
          <p:cNvPr id="24" name="对话气泡: 圆角矩形 23"/>
          <p:cNvSpPr/>
          <p:nvPr/>
        </p:nvSpPr>
        <p:spPr>
          <a:xfrm>
            <a:off x="422275" y="5538470"/>
            <a:ext cx="1440815" cy="453390"/>
          </a:xfrm>
          <a:prstGeom prst="wedgeRoundRectCallout">
            <a:avLst>
              <a:gd name="adj1" fmla="val -6974"/>
              <a:gd name="adj2" fmla="val -191166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左侧功能菜单</a:t>
            </a:r>
            <a:endParaRPr lang="zh-CN" altLang="en-US" sz="1400" dirty="0"/>
          </a:p>
        </p:txBody>
      </p: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414020" y="1631315"/>
            <a:ext cx="1449705" cy="3341370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圆角矩形 4"/>
          <p:cNvSpPr>
            <a:spLocks noChangeArrowheads="1"/>
          </p:cNvSpPr>
          <p:nvPr/>
        </p:nvSpPr>
        <p:spPr bwMode="auto">
          <a:xfrm>
            <a:off x="2239010" y="1964055"/>
            <a:ext cx="7546340" cy="725170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2194990" y="1199942"/>
            <a:ext cx="2736304" cy="430887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4"/>
          <p:cNvSpPr>
            <a:spLocks noChangeArrowheads="1"/>
          </p:cNvSpPr>
          <p:nvPr/>
        </p:nvSpPr>
        <p:spPr bwMode="auto">
          <a:xfrm>
            <a:off x="8866505" y="1200150"/>
            <a:ext cx="2603500" cy="38798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对话气泡: 圆角矩形 19"/>
          <p:cNvSpPr/>
          <p:nvPr/>
        </p:nvSpPr>
        <p:spPr>
          <a:xfrm>
            <a:off x="5231765" y="4519295"/>
            <a:ext cx="1897380" cy="453390"/>
          </a:xfrm>
          <a:prstGeom prst="wedgeRoundRectCallout">
            <a:avLst>
              <a:gd name="adj1" fmla="val -39658"/>
              <a:gd name="adj2" fmla="val -13879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二级单位通知发布区</a:t>
            </a:r>
            <a:endParaRPr lang="zh-CN" altLang="en-US" sz="1400" dirty="0"/>
          </a:p>
        </p:txBody>
      </p:sp>
      <p:sp>
        <p:nvSpPr>
          <p:cNvPr id="2" name="圆角矩形 4"/>
          <p:cNvSpPr>
            <a:spLocks noChangeArrowheads="1"/>
          </p:cNvSpPr>
          <p:nvPr/>
        </p:nvSpPr>
        <p:spPr bwMode="auto">
          <a:xfrm>
            <a:off x="7471410" y="3056890"/>
            <a:ext cx="4268470" cy="20224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对话气泡: 圆角矩形 19"/>
          <p:cNvSpPr/>
          <p:nvPr/>
        </p:nvSpPr>
        <p:spPr>
          <a:xfrm>
            <a:off x="9785297" y="4519565"/>
            <a:ext cx="1728192" cy="453363"/>
          </a:xfrm>
          <a:prstGeom prst="wedgeRoundRectCallout">
            <a:avLst>
              <a:gd name="adj1" fmla="val -47388"/>
              <a:gd name="adj2" fmla="val -18508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校级文件发布区</a:t>
            </a:r>
            <a:endParaRPr lang="zh-CN" altLang="en-US" sz="1400" dirty="0"/>
          </a:p>
        </p:txBody>
      </p:sp>
      <p:sp>
        <p:nvSpPr>
          <p:cNvPr id="19" name="圆角矩形 4"/>
          <p:cNvSpPr>
            <a:spLocks noChangeArrowheads="1"/>
          </p:cNvSpPr>
          <p:nvPr/>
        </p:nvSpPr>
        <p:spPr bwMode="auto">
          <a:xfrm>
            <a:off x="2065020" y="5603875"/>
            <a:ext cx="5140960" cy="10318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对话气泡: 圆角矩形 19"/>
          <p:cNvSpPr/>
          <p:nvPr/>
        </p:nvSpPr>
        <p:spPr>
          <a:xfrm>
            <a:off x="5231626" y="6182640"/>
            <a:ext cx="1728192" cy="453363"/>
          </a:xfrm>
          <a:prstGeom prst="wedgeRoundRectCallout">
            <a:avLst>
              <a:gd name="adj1" fmla="val -60133"/>
              <a:gd name="adj2" fmla="val -84657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工作待办操作区</a:t>
            </a:r>
            <a:endParaRPr lang="zh-CN" altLang="en-US" sz="1400" dirty="0"/>
          </a:p>
        </p:txBody>
      </p:sp>
      <p:sp>
        <p:nvSpPr>
          <p:cNvPr id="7" name="对话气泡: 圆角矩形 20"/>
          <p:cNvSpPr/>
          <p:nvPr/>
        </p:nvSpPr>
        <p:spPr>
          <a:xfrm>
            <a:off x="10037445" y="1855470"/>
            <a:ext cx="1432560" cy="475615"/>
          </a:xfrm>
          <a:prstGeom prst="wedgeRoundRectCallout">
            <a:avLst>
              <a:gd name="adj1" fmla="val -103450"/>
              <a:gd name="adj2" fmla="val 6401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/>
              <a:t>流程发起快捷入口</a:t>
            </a:r>
            <a:endParaRPr lang="zh-CN" altLang="en-US" sz="1400" dirty="0"/>
          </a:p>
        </p:txBody>
      </p: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065020" y="3056890"/>
            <a:ext cx="5233670" cy="20224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 4"/>
          <p:cNvSpPr>
            <a:spLocks noChangeArrowheads="1"/>
          </p:cNvSpPr>
          <p:nvPr/>
        </p:nvSpPr>
        <p:spPr bwMode="auto">
          <a:xfrm>
            <a:off x="7471410" y="5277485"/>
            <a:ext cx="4268470" cy="7143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对话气泡: 圆角矩形 19"/>
          <p:cNvSpPr/>
          <p:nvPr/>
        </p:nvSpPr>
        <p:spPr>
          <a:xfrm>
            <a:off x="9394825" y="6413500"/>
            <a:ext cx="2001520" cy="386715"/>
          </a:xfrm>
          <a:prstGeom prst="wedgeRoundRectCallout">
            <a:avLst>
              <a:gd name="adj1" fmla="val 37803"/>
              <a:gd name="adj2" fmla="val -7233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/>
              <a:t>消息通知及聊天窗口</a:t>
            </a:r>
            <a:endParaRPr lang="zh-CN" altLang="en-US" sz="1400" dirty="0"/>
          </a:p>
        </p:txBody>
      </p:sp>
      <p:sp>
        <p:nvSpPr>
          <p:cNvPr id="17" name="对话气泡: 圆角矩形 19"/>
          <p:cNvSpPr/>
          <p:nvPr/>
        </p:nvSpPr>
        <p:spPr>
          <a:xfrm>
            <a:off x="7471357" y="6182630"/>
            <a:ext cx="1728192" cy="453363"/>
          </a:xfrm>
          <a:prstGeom prst="wedgeRoundRectCallout">
            <a:avLst>
              <a:gd name="adj1" fmla="val -13547"/>
              <a:gd name="adj2" fmla="val -153987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个人会议显示区</a:t>
            </a:r>
            <a:endParaRPr lang="zh-CN" alt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4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5" grpId="0" bldLvl="0" animBg="1"/>
      <p:bldP spid="2" grpId="0" bldLvl="0" animBg="1"/>
      <p:bldP spid="6" grpId="0" bldLvl="0" animBg="1"/>
      <p:bldP spid="19" grpId="0" bldLvl="0" animBg="1"/>
      <p:bldP spid="2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718820"/>
            <a:ext cx="11599545" cy="6081395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230429" y="287501"/>
            <a:ext cx="70683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latin typeface="+mn-ea"/>
              </a:rPr>
              <a:t>门户首页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1" name="对话气泡: 圆角矩形 20"/>
          <p:cNvSpPr/>
          <p:nvPr/>
        </p:nvSpPr>
        <p:spPr>
          <a:xfrm>
            <a:off x="7297420" y="869950"/>
            <a:ext cx="1233170" cy="475615"/>
          </a:xfrm>
          <a:prstGeom prst="wedgeRoundRectCallout">
            <a:avLst>
              <a:gd name="adj1" fmla="val 86096"/>
              <a:gd name="adj2" fmla="val 6255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个人信息</a:t>
            </a:r>
            <a:endParaRPr lang="zh-CN" altLang="en-US" sz="1400" dirty="0"/>
          </a:p>
        </p:txBody>
      </p:sp>
      <p:sp>
        <p:nvSpPr>
          <p:cNvPr id="23" name="对话气泡: 圆角矩形 22"/>
          <p:cNvSpPr/>
          <p:nvPr/>
        </p:nvSpPr>
        <p:spPr>
          <a:xfrm>
            <a:off x="5358765" y="1068070"/>
            <a:ext cx="1847215" cy="453390"/>
          </a:xfrm>
          <a:prstGeom prst="wedgeRoundRectCallout">
            <a:avLst>
              <a:gd name="adj1" fmla="val -90420"/>
              <a:gd name="adj2" fmla="val 2838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快捷搜索可查询信息</a:t>
            </a:r>
            <a:endParaRPr lang="zh-CN" altLang="en-US" sz="1400" dirty="0"/>
          </a:p>
        </p:txBody>
      </p:sp>
      <p:sp>
        <p:nvSpPr>
          <p:cNvPr id="24" name="对话气泡: 圆角矩形 23"/>
          <p:cNvSpPr/>
          <p:nvPr/>
        </p:nvSpPr>
        <p:spPr>
          <a:xfrm>
            <a:off x="422275" y="5538470"/>
            <a:ext cx="1440815" cy="453390"/>
          </a:xfrm>
          <a:prstGeom prst="wedgeRoundRectCallout">
            <a:avLst>
              <a:gd name="adj1" fmla="val -6974"/>
              <a:gd name="adj2" fmla="val -191166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左侧功能菜单</a:t>
            </a:r>
            <a:endParaRPr lang="zh-CN" altLang="en-US" sz="1400" dirty="0"/>
          </a:p>
        </p:txBody>
      </p:sp>
      <p:sp>
        <p:nvSpPr>
          <p:cNvPr id="12" name="圆角矩形 4"/>
          <p:cNvSpPr>
            <a:spLocks noChangeArrowheads="1"/>
          </p:cNvSpPr>
          <p:nvPr/>
        </p:nvSpPr>
        <p:spPr bwMode="auto">
          <a:xfrm>
            <a:off x="414020" y="1631315"/>
            <a:ext cx="1449705" cy="3341370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圆角矩形 4"/>
          <p:cNvSpPr>
            <a:spLocks noChangeArrowheads="1"/>
          </p:cNvSpPr>
          <p:nvPr/>
        </p:nvSpPr>
        <p:spPr bwMode="auto">
          <a:xfrm>
            <a:off x="2239010" y="1964055"/>
            <a:ext cx="7546340" cy="725170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2194990" y="1199942"/>
            <a:ext cx="2736304" cy="430887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4"/>
          <p:cNvSpPr>
            <a:spLocks noChangeArrowheads="1"/>
          </p:cNvSpPr>
          <p:nvPr/>
        </p:nvSpPr>
        <p:spPr bwMode="auto">
          <a:xfrm>
            <a:off x="8866505" y="1200150"/>
            <a:ext cx="2603500" cy="38798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对话气泡: 圆角矩形 19"/>
          <p:cNvSpPr/>
          <p:nvPr/>
        </p:nvSpPr>
        <p:spPr>
          <a:xfrm>
            <a:off x="5231765" y="4519295"/>
            <a:ext cx="1897380" cy="453390"/>
          </a:xfrm>
          <a:prstGeom prst="wedgeRoundRectCallout">
            <a:avLst>
              <a:gd name="adj1" fmla="val -39658"/>
              <a:gd name="adj2" fmla="val -13879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二级单位通知发布区</a:t>
            </a:r>
            <a:endParaRPr lang="zh-CN" altLang="en-US" sz="1400" dirty="0"/>
          </a:p>
        </p:txBody>
      </p:sp>
      <p:sp>
        <p:nvSpPr>
          <p:cNvPr id="2" name="圆角矩形 4"/>
          <p:cNvSpPr>
            <a:spLocks noChangeArrowheads="1"/>
          </p:cNvSpPr>
          <p:nvPr/>
        </p:nvSpPr>
        <p:spPr bwMode="auto">
          <a:xfrm>
            <a:off x="7471410" y="3056890"/>
            <a:ext cx="4268470" cy="20224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对话气泡: 圆角矩形 19"/>
          <p:cNvSpPr/>
          <p:nvPr/>
        </p:nvSpPr>
        <p:spPr>
          <a:xfrm>
            <a:off x="9785297" y="4519565"/>
            <a:ext cx="1728192" cy="453363"/>
          </a:xfrm>
          <a:prstGeom prst="wedgeRoundRectCallout">
            <a:avLst>
              <a:gd name="adj1" fmla="val -47388"/>
              <a:gd name="adj2" fmla="val -18508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校级文件发布区</a:t>
            </a:r>
            <a:endParaRPr lang="zh-CN" altLang="en-US" sz="1400" dirty="0"/>
          </a:p>
        </p:txBody>
      </p:sp>
      <p:sp>
        <p:nvSpPr>
          <p:cNvPr id="19" name="圆角矩形 4"/>
          <p:cNvSpPr>
            <a:spLocks noChangeArrowheads="1"/>
          </p:cNvSpPr>
          <p:nvPr/>
        </p:nvSpPr>
        <p:spPr bwMode="auto">
          <a:xfrm>
            <a:off x="2065020" y="5603875"/>
            <a:ext cx="5140960" cy="10318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对话气泡: 圆角矩形 19"/>
          <p:cNvSpPr/>
          <p:nvPr/>
        </p:nvSpPr>
        <p:spPr>
          <a:xfrm>
            <a:off x="5231626" y="6182640"/>
            <a:ext cx="1728192" cy="453363"/>
          </a:xfrm>
          <a:prstGeom prst="wedgeRoundRectCallout">
            <a:avLst>
              <a:gd name="adj1" fmla="val -60133"/>
              <a:gd name="adj2" fmla="val -84657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工作待办操作区</a:t>
            </a:r>
            <a:endParaRPr lang="zh-CN" altLang="en-US" sz="1400" dirty="0"/>
          </a:p>
        </p:txBody>
      </p:sp>
      <p:sp>
        <p:nvSpPr>
          <p:cNvPr id="7" name="对话气泡: 圆角矩形 20"/>
          <p:cNvSpPr/>
          <p:nvPr/>
        </p:nvSpPr>
        <p:spPr>
          <a:xfrm>
            <a:off x="10037445" y="1855470"/>
            <a:ext cx="1432560" cy="475615"/>
          </a:xfrm>
          <a:prstGeom prst="wedgeRoundRectCallout">
            <a:avLst>
              <a:gd name="adj1" fmla="val -103450"/>
              <a:gd name="adj2" fmla="val 6401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/>
              <a:t>流程发起快捷入口</a:t>
            </a:r>
            <a:endParaRPr lang="zh-CN" altLang="en-US" sz="1400" dirty="0"/>
          </a:p>
        </p:txBody>
      </p: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065020" y="3056890"/>
            <a:ext cx="5233670" cy="20224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 4"/>
          <p:cNvSpPr>
            <a:spLocks noChangeArrowheads="1"/>
          </p:cNvSpPr>
          <p:nvPr/>
        </p:nvSpPr>
        <p:spPr bwMode="auto">
          <a:xfrm>
            <a:off x="7471410" y="5277485"/>
            <a:ext cx="4268470" cy="7143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对话气泡: 圆角矩形 19"/>
          <p:cNvSpPr/>
          <p:nvPr/>
        </p:nvSpPr>
        <p:spPr>
          <a:xfrm>
            <a:off x="9394825" y="6413500"/>
            <a:ext cx="2001520" cy="386715"/>
          </a:xfrm>
          <a:prstGeom prst="wedgeRoundRectCallout">
            <a:avLst>
              <a:gd name="adj1" fmla="val 37803"/>
              <a:gd name="adj2" fmla="val -72331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dirty="0"/>
              <a:t>消息通知及聊天窗口</a:t>
            </a:r>
            <a:endParaRPr lang="zh-CN" altLang="en-US" sz="1400" dirty="0"/>
          </a:p>
        </p:txBody>
      </p:sp>
      <p:sp>
        <p:nvSpPr>
          <p:cNvPr id="17" name="对话气泡: 圆角矩形 19"/>
          <p:cNvSpPr/>
          <p:nvPr/>
        </p:nvSpPr>
        <p:spPr>
          <a:xfrm>
            <a:off x="7471357" y="6182630"/>
            <a:ext cx="1728192" cy="453363"/>
          </a:xfrm>
          <a:prstGeom prst="wedgeRoundRectCallout">
            <a:avLst>
              <a:gd name="adj1" fmla="val -13547"/>
              <a:gd name="adj2" fmla="val -153987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个人会议显示区</a:t>
            </a:r>
            <a:endParaRPr lang="zh-CN" alt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4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5" grpId="0" bldLvl="0" animBg="1"/>
      <p:bldP spid="2" grpId="0" bldLvl="0" animBg="1"/>
      <p:bldP spid="6" grpId="0" bldLvl="0" animBg="1"/>
      <p:bldP spid="19" grpId="0" bldLvl="0" animBg="1"/>
      <p:bldP spid="2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密码修改</a:t>
            </a:r>
            <a:endParaRPr lang="zh-CN" altLang="en-US" dirty="0"/>
          </a:p>
        </p:txBody>
      </p:sp>
      <p:sp>
        <p:nvSpPr>
          <p:cNvPr id="4" name="文本占位符 5"/>
          <p:cNvSpPr txBox="1"/>
          <p:nvPr/>
        </p:nvSpPr>
        <p:spPr>
          <a:xfrm>
            <a:off x="999998" y="1289227"/>
            <a:ext cx="8494713" cy="687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1600" dirty="0"/>
              <a:t>点击左上角个人信息</a:t>
            </a:r>
            <a:r>
              <a:rPr lang="en-US" altLang="zh-CN" sz="1600" dirty="0"/>
              <a:t>-</a:t>
            </a:r>
            <a:r>
              <a:rPr lang="zh-CN" altLang="en-US" sz="1600" dirty="0"/>
              <a:t>密码设置，进入密码修改界面。</a:t>
            </a:r>
            <a:endParaRPr lang="zh-CN" altLang="en-US" sz="1600" dirty="0"/>
          </a:p>
        </p:txBody>
      </p:sp>
      <p:sp>
        <p:nvSpPr>
          <p:cNvPr id="25" name="对话气泡: 圆角矩形 24"/>
          <p:cNvSpPr/>
          <p:nvPr/>
        </p:nvSpPr>
        <p:spPr>
          <a:xfrm>
            <a:off x="7248128" y="2147607"/>
            <a:ext cx="1728192" cy="669350"/>
          </a:xfrm>
          <a:prstGeom prst="wedgeRoundRectCallout">
            <a:avLst>
              <a:gd name="adj1" fmla="val 89050"/>
              <a:gd name="adj2" fmla="val 32343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ym typeface="+mn-ea"/>
              </a:rPr>
              <a:t>修改密码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95" y="1388110"/>
            <a:ext cx="9565005" cy="5346700"/>
          </a:xfrm>
          <a:prstGeom prst="rect">
            <a:avLst/>
          </a:prstGeom>
        </p:spPr>
      </p:pic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7753350" y="1289050"/>
            <a:ext cx="2053590" cy="202247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4"/>
          <p:cNvSpPr>
            <a:spLocks noChangeArrowheads="1"/>
          </p:cNvSpPr>
          <p:nvPr/>
        </p:nvSpPr>
        <p:spPr bwMode="auto">
          <a:xfrm>
            <a:off x="7806055" y="2451735"/>
            <a:ext cx="1824990" cy="217805"/>
          </a:xfrm>
          <a:prstGeom prst="roundRect">
            <a:avLst>
              <a:gd name="adj" fmla="val 16667"/>
            </a:avLst>
          </a:prstGeom>
          <a:noFill/>
          <a:ln w="19050" cmpd="sng">
            <a:solidFill>
              <a:srgbClr val="FF0000"/>
            </a:solidFill>
            <a:round/>
          </a:ln>
          <a:effectLst>
            <a:outerShdw blurRad="63500" dist="38100" dir="5400000" algn="ctr" rotWithShape="0">
              <a:srgbClr val="000000">
                <a:alpha val="31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8" name="组合 10"/>
          <p:cNvGrpSpPr/>
          <p:nvPr/>
        </p:nvGrpSpPr>
        <p:grpSpPr bwMode="auto">
          <a:xfrm>
            <a:off x="2279576" y="2060848"/>
            <a:ext cx="5589999" cy="1393264"/>
            <a:chOff x="-381799" y="1795446"/>
            <a:chExt cx="5589532" cy="1390860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-381799" y="1795446"/>
              <a:ext cx="3682256" cy="58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第三部分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5023017" y="2154866"/>
              <a:ext cx="184716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60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2234705" y="2172395"/>
              <a:ext cx="1107904" cy="101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	</a:t>
              </a:r>
              <a:endParaRPr lang="zh-CN" altLang="en-US" sz="6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232248" y="2721114"/>
            <a:ext cx="804021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操作流程介绍</a:t>
            </a:r>
            <a:endParaRPr kumimoji="1"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91544" y="2132856"/>
            <a:ext cx="14401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commondata" val="eyJoZGlkIjoiYjEzZDNmOTY3ZTE5OTAyM2M1YTc2NjMzOGY3MzRmZj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演示</Application>
  <PresentationFormat>宽屏</PresentationFormat>
  <Paragraphs>93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</vt:lpstr>
      <vt:lpstr>Arial Unicode MS</vt:lpstr>
      <vt:lpstr>Calibri</vt:lpstr>
      <vt:lpstr>WPS</vt:lpstr>
      <vt:lpstr>新oa系统使用培训</vt:lpstr>
      <vt:lpstr>2、手机端用户服务器输入</vt:lpstr>
      <vt:lpstr>3.手机端用户系统登录</vt:lpstr>
      <vt:lpstr>2.电脑端用户</vt:lpstr>
      <vt:lpstr>第二部分系统操作培训</vt:lpstr>
      <vt:lpstr>PowerPoint 演示文稿</vt:lpstr>
      <vt:lpstr>PowerPoint 演示文稿</vt:lpstr>
      <vt:lpstr>密码修改</vt:lpstr>
      <vt:lpstr>PowerPoint 演示文稿</vt:lpstr>
      <vt:lpstr>流程模块介绍</vt:lpstr>
      <vt:lpstr>后续见邵阳学院协同办公系统用户培训手册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lint</dc:creator>
  <cp:lastModifiedBy>粟</cp:lastModifiedBy>
  <cp:revision>161</cp:revision>
  <dcterms:created xsi:type="dcterms:W3CDTF">2019-06-19T02:08:00Z</dcterms:created>
  <dcterms:modified xsi:type="dcterms:W3CDTF">2025-10-16T02:25:52Z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907D9F9FBC5E4542908F3C12363BF3D3_13</vt:lpwstr>
  </property>
</Properties>
</file>